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56" r:id="rId2"/>
    <p:sldId id="499" r:id="rId3"/>
    <p:sldId id="504" r:id="rId4"/>
    <p:sldId id="519" r:id="rId5"/>
    <p:sldId id="409" r:id="rId6"/>
    <p:sldId id="520" r:id="rId7"/>
    <p:sldId id="505" r:id="rId8"/>
    <p:sldId id="492" r:id="rId9"/>
    <p:sldId id="493" r:id="rId10"/>
    <p:sldId id="469" r:id="rId11"/>
    <p:sldId id="500" r:id="rId12"/>
    <p:sldId id="486" r:id="rId13"/>
    <p:sldId id="521" r:id="rId14"/>
    <p:sldId id="494" r:id="rId15"/>
    <p:sldId id="522" r:id="rId16"/>
    <p:sldId id="485" r:id="rId17"/>
    <p:sldId id="502" r:id="rId18"/>
    <p:sldId id="518" r:id="rId19"/>
    <p:sldId id="506" r:id="rId20"/>
    <p:sldId id="508" r:id="rId21"/>
    <p:sldId id="527" r:id="rId22"/>
    <p:sldId id="523" r:id="rId23"/>
    <p:sldId id="516" r:id="rId24"/>
    <p:sldId id="524" r:id="rId25"/>
    <p:sldId id="482" r:id="rId26"/>
    <p:sldId id="495" r:id="rId27"/>
    <p:sldId id="525" r:id="rId28"/>
    <p:sldId id="483" r:id="rId29"/>
    <p:sldId id="515" r:id="rId30"/>
    <p:sldId id="526" r:id="rId31"/>
    <p:sldId id="517" r:id="rId32"/>
    <p:sldId id="487" r:id="rId33"/>
    <p:sldId id="472" r:id="rId34"/>
    <p:sldId id="488" r:id="rId35"/>
    <p:sldId id="496" r:id="rId36"/>
    <p:sldId id="484" r:id="rId37"/>
    <p:sldId id="501" r:id="rId38"/>
    <p:sldId id="491" r:id="rId39"/>
  </p:sldIdLst>
  <p:sldSz cx="9144000" cy="5143500" type="screen16x9"/>
  <p:notesSz cx="7102475" cy="9388475"/>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ene Ulisky" initials="MU" lastIdx="2" clrIdx="0">
    <p:extLst/>
  </p:cmAuthor>
  <p:cmAuthor id="2" name="Peggy McIntyre" initials="P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146"/>
    <a:srgbClr val="636463"/>
    <a:srgbClr val="BFC0BF"/>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32" autoAdjust="0"/>
    <p:restoredTop sz="94418" autoAdjust="0"/>
  </p:normalViewPr>
  <p:slideViewPr>
    <p:cSldViewPr snapToGrid="0" snapToObjects="1">
      <p:cViewPr varScale="1">
        <p:scale>
          <a:sx n="120" d="100"/>
          <a:sy n="120" d="100"/>
        </p:scale>
        <p:origin x="114" y="420"/>
      </p:cViewPr>
      <p:guideLst>
        <p:guide orient="horz" pos="1620"/>
        <p:guide pos="2880"/>
      </p:guideLst>
    </p:cSldViewPr>
  </p:slideViewPr>
  <p:outlineViewPr>
    <p:cViewPr>
      <p:scale>
        <a:sx n="33" d="100"/>
        <a:sy n="33" d="100"/>
      </p:scale>
      <p:origin x="0" y="-17904"/>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8F1DADC-6DE6-42C2-A44F-AB16834404AE}"/>
    <pc:docChg chg="modSld">
      <pc:chgData name="" userId="" providerId="" clId="Web-{78F1DADC-6DE6-42C2-A44F-AB16834404AE}" dt="2019-02-27T16:14:48.742" v="366" actId="20577"/>
      <pc:docMkLst>
        <pc:docMk/>
      </pc:docMkLst>
      <pc:sldChg chg="modSp">
        <pc:chgData name="" userId="" providerId="" clId="Web-{78F1DADC-6DE6-42C2-A44F-AB16834404AE}" dt="2019-02-27T16:12:03.476" v="338" actId="20577"/>
        <pc:sldMkLst>
          <pc:docMk/>
          <pc:sldMk cId="3133056141" sldId="260"/>
        </pc:sldMkLst>
        <pc:spChg chg="mod">
          <ac:chgData name="" userId="" providerId="" clId="Web-{78F1DADC-6DE6-42C2-A44F-AB16834404AE}" dt="2019-02-27T16:12:03.476" v="338" actId="20577"/>
          <ac:spMkLst>
            <pc:docMk/>
            <pc:sldMk cId="3133056141" sldId="260"/>
            <ac:spMk id="3" creationId="{00000000-0000-0000-0000-000000000000}"/>
          </ac:spMkLst>
        </pc:spChg>
      </pc:sldChg>
      <pc:sldChg chg="modSp">
        <pc:chgData name="" userId="" providerId="" clId="Web-{78F1DADC-6DE6-42C2-A44F-AB16834404AE}" dt="2019-02-27T16:13:13.289" v="362" actId="20577"/>
        <pc:sldMkLst>
          <pc:docMk/>
          <pc:sldMk cId="1437117659" sldId="266"/>
        </pc:sldMkLst>
        <pc:spChg chg="mod">
          <ac:chgData name="" userId="" providerId="" clId="Web-{78F1DADC-6DE6-42C2-A44F-AB16834404AE}" dt="2019-02-27T16:13:13.289" v="362" actId="20577"/>
          <ac:spMkLst>
            <pc:docMk/>
            <pc:sldMk cId="1437117659" sldId="266"/>
            <ac:spMk id="5" creationId="{00000000-0000-0000-0000-000000000000}"/>
          </ac:spMkLst>
        </pc:spChg>
      </pc:sldChg>
      <pc:sldChg chg="modSp">
        <pc:chgData name="" userId="" providerId="" clId="Web-{78F1DADC-6DE6-42C2-A44F-AB16834404AE}" dt="2019-02-27T15:19:54.461" v="134" actId="20577"/>
        <pc:sldMkLst>
          <pc:docMk/>
          <pc:sldMk cId="2675688416" sldId="275"/>
        </pc:sldMkLst>
        <pc:spChg chg="mod">
          <ac:chgData name="" userId="" providerId="" clId="Web-{78F1DADC-6DE6-42C2-A44F-AB16834404AE}" dt="2019-02-27T15:19:54.461" v="134" actId="20577"/>
          <ac:spMkLst>
            <pc:docMk/>
            <pc:sldMk cId="2675688416" sldId="275"/>
            <ac:spMk id="3" creationId="{00000000-0000-0000-0000-000000000000}"/>
          </ac:spMkLst>
        </pc:spChg>
      </pc:sldChg>
      <pc:sldChg chg="modSp">
        <pc:chgData name="" userId="" providerId="" clId="Web-{78F1DADC-6DE6-42C2-A44F-AB16834404AE}" dt="2019-02-27T15:07:30.036" v="14" actId="20577"/>
        <pc:sldMkLst>
          <pc:docMk/>
          <pc:sldMk cId="2762122287" sldId="280"/>
        </pc:sldMkLst>
        <pc:spChg chg="mod">
          <ac:chgData name="" userId="" providerId="" clId="Web-{78F1DADC-6DE6-42C2-A44F-AB16834404AE}" dt="2019-02-27T15:07:30.036" v="14" actId="20577"/>
          <ac:spMkLst>
            <pc:docMk/>
            <pc:sldMk cId="2762122287" sldId="280"/>
            <ac:spMk id="5" creationId="{00000000-0000-0000-0000-000000000000}"/>
          </ac:spMkLst>
        </pc:spChg>
      </pc:sldChg>
      <pc:sldChg chg="modSp">
        <pc:chgData name="" userId="" providerId="" clId="Web-{78F1DADC-6DE6-42C2-A44F-AB16834404AE}" dt="2019-02-27T16:00:44.317" v="327" actId="20577"/>
        <pc:sldMkLst>
          <pc:docMk/>
          <pc:sldMk cId="930585872" sldId="321"/>
        </pc:sldMkLst>
        <pc:spChg chg="mod">
          <ac:chgData name="" userId="" providerId="" clId="Web-{78F1DADC-6DE6-42C2-A44F-AB16834404AE}" dt="2019-02-27T16:00:44.317" v="327" actId="20577"/>
          <ac:spMkLst>
            <pc:docMk/>
            <pc:sldMk cId="930585872" sldId="321"/>
            <ac:spMk id="17410" creationId="{00000000-0000-0000-0000-000000000000}"/>
          </ac:spMkLst>
        </pc:spChg>
      </pc:sldChg>
      <pc:sldChg chg="modSp">
        <pc:chgData name="" userId="" providerId="" clId="Web-{78F1DADC-6DE6-42C2-A44F-AB16834404AE}" dt="2019-02-27T16:00:34.833" v="324" actId="20577"/>
        <pc:sldMkLst>
          <pc:docMk/>
          <pc:sldMk cId="361064410" sldId="340"/>
        </pc:sldMkLst>
        <pc:spChg chg="mod">
          <ac:chgData name="" userId="" providerId="" clId="Web-{78F1DADC-6DE6-42C2-A44F-AB16834404AE}" dt="2019-02-27T16:00:34.833" v="324" actId="20577"/>
          <ac:spMkLst>
            <pc:docMk/>
            <pc:sldMk cId="361064410" sldId="340"/>
            <ac:spMk id="3" creationId="{00000000-0000-0000-0000-000000000000}"/>
          </ac:spMkLst>
        </pc:spChg>
      </pc:sldChg>
      <pc:sldChg chg="modSp">
        <pc:chgData name="" userId="" providerId="" clId="Web-{78F1DADC-6DE6-42C2-A44F-AB16834404AE}" dt="2019-02-27T16:12:48.492" v="358" actId="20577"/>
        <pc:sldMkLst>
          <pc:docMk/>
          <pc:sldMk cId="1261612076" sldId="342"/>
        </pc:sldMkLst>
        <pc:spChg chg="mod">
          <ac:chgData name="" userId="" providerId="" clId="Web-{78F1DADC-6DE6-42C2-A44F-AB16834404AE}" dt="2019-02-27T16:12:48.492" v="358" actId="20577"/>
          <ac:spMkLst>
            <pc:docMk/>
            <pc:sldMk cId="1261612076" sldId="342"/>
            <ac:spMk id="5" creationId="{00000000-0000-0000-0000-000000000000}"/>
          </ac:spMkLst>
        </pc:spChg>
      </pc:sldChg>
      <pc:sldChg chg="modSp">
        <pc:chgData name="" userId="" providerId="" clId="Web-{78F1DADC-6DE6-42C2-A44F-AB16834404AE}" dt="2019-02-27T15:52:04.315" v="305" actId="20577"/>
        <pc:sldMkLst>
          <pc:docMk/>
          <pc:sldMk cId="816259770" sldId="344"/>
        </pc:sldMkLst>
        <pc:spChg chg="mod">
          <ac:chgData name="" userId="" providerId="" clId="Web-{78F1DADC-6DE6-42C2-A44F-AB16834404AE}" dt="2019-02-27T15:50:43.440" v="294" actId="20577"/>
          <ac:spMkLst>
            <pc:docMk/>
            <pc:sldMk cId="816259770" sldId="344"/>
            <ac:spMk id="2" creationId="{00000000-0000-0000-0000-000000000000}"/>
          </ac:spMkLst>
        </pc:spChg>
        <pc:spChg chg="mod">
          <ac:chgData name="" userId="" providerId="" clId="Web-{78F1DADC-6DE6-42C2-A44F-AB16834404AE}" dt="2019-02-27T15:52:04.315" v="305" actId="20577"/>
          <ac:spMkLst>
            <pc:docMk/>
            <pc:sldMk cId="816259770" sldId="344"/>
            <ac:spMk id="3" creationId="{00000000-0000-0000-0000-000000000000}"/>
          </ac:spMkLst>
        </pc:spChg>
      </pc:sldChg>
      <pc:sldChg chg="modSp">
        <pc:chgData name="" userId="" providerId="" clId="Web-{78F1DADC-6DE6-42C2-A44F-AB16834404AE}" dt="2019-02-27T15:48:43.752" v="276" actId="20577"/>
        <pc:sldMkLst>
          <pc:docMk/>
          <pc:sldMk cId="1904148923" sldId="345"/>
        </pc:sldMkLst>
        <pc:spChg chg="mod">
          <ac:chgData name="" userId="" providerId="" clId="Web-{78F1DADC-6DE6-42C2-A44F-AB16834404AE}" dt="2019-02-27T15:48:43.752" v="276" actId="20577"/>
          <ac:spMkLst>
            <pc:docMk/>
            <pc:sldMk cId="1904148923" sldId="345"/>
            <ac:spMk id="3" creationId="{00000000-0000-0000-0000-000000000000}"/>
          </ac:spMkLst>
        </pc:spChg>
      </pc:sldChg>
      <pc:sldChg chg="modSp">
        <pc:chgData name="" userId="" providerId="" clId="Web-{78F1DADC-6DE6-42C2-A44F-AB16834404AE}" dt="2019-02-27T15:24:22.602" v="173" actId="14100"/>
        <pc:sldMkLst>
          <pc:docMk/>
          <pc:sldMk cId="3150793673" sldId="346"/>
        </pc:sldMkLst>
        <pc:spChg chg="mod">
          <ac:chgData name="" userId="" providerId="" clId="Web-{78F1DADC-6DE6-42C2-A44F-AB16834404AE}" dt="2019-02-27T15:24:22.602" v="173" actId="14100"/>
          <ac:spMkLst>
            <pc:docMk/>
            <pc:sldMk cId="3150793673" sldId="346"/>
            <ac:spMk id="3" creationId="{00000000-0000-0000-0000-000000000000}"/>
          </ac:spMkLst>
        </pc:spChg>
      </pc:sldChg>
      <pc:sldChg chg="modSp">
        <pc:chgData name="" userId="" providerId="" clId="Web-{78F1DADC-6DE6-42C2-A44F-AB16834404AE}" dt="2019-02-27T15:42:25.626" v="216" actId="20577"/>
        <pc:sldMkLst>
          <pc:docMk/>
          <pc:sldMk cId="4291225303" sldId="351"/>
        </pc:sldMkLst>
        <pc:spChg chg="mod">
          <ac:chgData name="" userId="" providerId="" clId="Web-{78F1DADC-6DE6-42C2-A44F-AB16834404AE}" dt="2019-02-27T15:42:25.626" v="216" actId="20577"/>
          <ac:spMkLst>
            <pc:docMk/>
            <pc:sldMk cId="4291225303" sldId="351"/>
            <ac:spMk id="3" creationId="{00000000-0000-0000-0000-000000000000}"/>
          </ac:spMkLst>
        </pc:spChg>
      </pc:sldChg>
      <pc:sldChg chg="modSp">
        <pc:chgData name="" userId="" providerId="" clId="Web-{78F1DADC-6DE6-42C2-A44F-AB16834404AE}" dt="2019-02-27T15:46:59.924" v="258" actId="20577"/>
        <pc:sldMkLst>
          <pc:docMk/>
          <pc:sldMk cId="3639836768" sldId="352"/>
        </pc:sldMkLst>
        <pc:spChg chg="mod">
          <ac:chgData name="" userId="" providerId="" clId="Web-{78F1DADC-6DE6-42C2-A44F-AB16834404AE}" dt="2019-02-27T15:33:00.514" v="200" actId="14100"/>
          <ac:spMkLst>
            <pc:docMk/>
            <pc:sldMk cId="3639836768" sldId="352"/>
            <ac:spMk id="2" creationId="{00000000-0000-0000-0000-000000000000}"/>
          </ac:spMkLst>
        </pc:spChg>
        <pc:spChg chg="mod">
          <ac:chgData name="" userId="" providerId="" clId="Web-{78F1DADC-6DE6-42C2-A44F-AB16834404AE}" dt="2019-02-27T15:46:59.924" v="258" actId="20577"/>
          <ac:spMkLst>
            <pc:docMk/>
            <pc:sldMk cId="3639836768" sldId="352"/>
            <ac:spMk id="3" creationId="{00000000-0000-0000-0000-000000000000}"/>
          </ac:spMkLst>
        </pc:spChg>
      </pc:sldChg>
      <pc:sldChg chg="modSp">
        <pc:chgData name="" userId="" providerId="" clId="Web-{78F1DADC-6DE6-42C2-A44F-AB16834404AE}" dt="2019-02-27T15:08:55.958" v="24" actId="20577"/>
        <pc:sldMkLst>
          <pc:docMk/>
          <pc:sldMk cId="3582728774" sldId="357"/>
        </pc:sldMkLst>
        <pc:spChg chg="mod">
          <ac:chgData name="" userId="" providerId="" clId="Web-{78F1DADC-6DE6-42C2-A44F-AB16834404AE}" dt="2019-02-27T15:08:55.958" v="24" actId="20577"/>
          <ac:spMkLst>
            <pc:docMk/>
            <pc:sldMk cId="3582728774" sldId="357"/>
            <ac:spMk id="3" creationId="{00000000-0000-0000-0000-000000000000}"/>
          </ac:spMkLst>
        </pc:spChg>
        <pc:spChg chg="mod">
          <ac:chgData name="" userId="" providerId="" clId="Web-{78F1DADC-6DE6-42C2-A44F-AB16834404AE}" dt="2019-02-27T15:08:45.146" v="20" actId="20577"/>
          <ac:spMkLst>
            <pc:docMk/>
            <pc:sldMk cId="3582728774" sldId="357"/>
            <ac:spMk id="6" creationId="{00000000-0000-0000-0000-000000000000}"/>
          </ac:spMkLst>
        </pc:spChg>
      </pc:sldChg>
      <pc:sldChg chg="modSp">
        <pc:chgData name="" userId="" providerId="" clId="Web-{78F1DADC-6DE6-42C2-A44F-AB16834404AE}" dt="2019-02-27T15:23:00.071" v="169" actId="20577"/>
        <pc:sldMkLst>
          <pc:docMk/>
          <pc:sldMk cId="3449259754" sldId="359"/>
        </pc:sldMkLst>
        <pc:spChg chg="mod">
          <ac:chgData name="" userId="" providerId="" clId="Web-{78F1DADC-6DE6-42C2-A44F-AB16834404AE}" dt="2019-02-27T15:23:00.071" v="169" actId="20577"/>
          <ac:spMkLst>
            <pc:docMk/>
            <pc:sldMk cId="3449259754" sldId="359"/>
            <ac:spMk id="3" creationId="{00000000-0000-0000-0000-000000000000}"/>
          </ac:spMkLst>
        </pc:spChg>
      </pc:sldChg>
      <pc:sldChg chg="modSp">
        <pc:chgData name="" userId="" providerId="" clId="Web-{78F1DADC-6DE6-42C2-A44F-AB16834404AE}" dt="2019-02-27T15:04:54.176" v="2" actId="20577"/>
        <pc:sldMkLst>
          <pc:docMk/>
          <pc:sldMk cId="3803517070" sldId="366"/>
        </pc:sldMkLst>
        <pc:spChg chg="mod">
          <ac:chgData name="" userId="" providerId="" clId="Web-{78F1DADC-6DE6-42C2-A44F-AB16834404AE}" dt="2019-02-27T15:04:54.176" v="2" actId="20577"/>
          <ac:spMkLst>
            <pc:docMk/>
            <pc:sldMk cId="3803517070" sldId="366"/>
            <ac:spMk id="3" creationId="{00000000-0000-0000-0000-000000000000}"/>
          </ac:spMkLst>
        </pc:spChg>
      </pc:sldChg>
      <pc:sldChg chg="modSp">
        <pc:chgData name="" userId="" providerId="" clId="Web-{78F1DADC-6DE6-42C2-A44F-AB16834404AE}" dt="2019-02-27T15:31:42.967" v="192" actId="20577"/>
        <pc:sldMkLst>
          <pc:docMk/>
          <pc:sldMk cId="3263958577" sldId="367"/>
        </pc:sldMkLst>
        <pc:spChg chg="mod">
          <ac:chgData name="" userId="" providerId="" clId="Web-{78F1DADC-6DE6-42C2-A44F-AB16834404AE}" dt="2019-02-27T15:31:42.967" v="192" actId="20577"/>
          <ac:spMkLst>
            <pc:docMk/>
            <pc:sldMk cId="3263958577" sldId="367"/>
            <ac:spMk id="3" creationId="{00000000-0000-0000-0000-000000000000}"/>
          </ac:spMkLst>
        </pc:spChg>
      </pc:sldChg>
      <pc:sldChg chg="modSp">
        <pc:chgData name="" userId="" providerId="" clId="Web-{78F1DADC-6DE6-42C2-A44F-AB16834404AE}" dt="2019-02-27T15:29:38.982" v="186" actId="20577"/>
        <pc:sldMkLst>
          <pc:docMk/>
          <pc:sldMk cId="2379435216" sldId="368"/>
        </pc:sldMkLst>
        <pc:spChg chg="mod">
          <ac:chgData name="" userId="" providerId="" clId="Web-{78F1DADC-6DE6-42C2-A44F-AB16834404AE}" dt="2019-02-27T15:29:38.982" v="186" actId="20577"/>
          <ac:spMkLst>
            <pc:docMk/>
            <pc:sldMk cId="2379435216" sldId="368"/>
            <ac:spMk id="6" creationId="{00000000-0000-0000-0000-000000000000}"/>
          </ac:spMkLst>
        </pc:spChg>
      </pc:sldChg>
      <pc:sldChg chg="modSp">
        <pc:chgData name="" userId="" providerId="" clId="Web-{78F1DADC-6DE6-42C2-A44F-AB16834404AE}" dt="2019-02-27T15:26:42.587" v="180" actId="20577"/>
        <pc:sldMkLst>
          <pc:docMk/>
          <pc:sldMk cId="385504391" sldId="369"/>
        </pc:sldMkLst>
        <pc:spChg chg="mod">
          <ac:chgData name="" userId="" providerId="" clId="Web-{78F1DADC-6DE6-42C2-A44F-AB16834404AE}" dt="2019-02-27T15:26:42.587" v="180" actId="20577"/>
          <ac:spMkLst>
            <pc:docMk/>
            <pc:sldMk cId="385504391" sldId="369"/>
            <ac:spMk id="3" creationId="{00000000-0000-0000-0000-000000000000}"/>
          </ac:spMkLst>
        </pc:spChg>
      </pc:sldChg>
      <pc:sldChg chg="modSp">
        <pc:chgData name="" userId="" providerId="" clId="Web-{78F1DADC-6DE6-42C2-A44F-AB16834404AE}" dt="2019-02-27T15:17:47.586" v="98" actId="20577"/>
        <pc:sldMkLst>
          <pc:docMk/>
          <pc:sldMk cId="1614332929" sldId="371"/>
        </pc:sldMkLst>
        <pc:spChg chg="mod">
          <ac:chgData name="" userId="" providerId="" clId="Web-{78F1DADC-6DE6-42C2-A44F-AB16834404AE}" dt="2019-02-27T15:17:47.586" v="98" actId="20577"/>
          <ac:spMkLst>
            <pc:docMk/>
            <pc:sldMk cId="1614332929" sldId="371"/>
            <ac:spMk id="5" creationId="{00000000-0000-0000-0000-000000000000}"/>
          </ac:spMkLst>
        </pc:spChg>
      </pc:sldChg>
      <pc:sldChg chg="modSp">
        <pc:chgData name="" userId="" providerId="" clId="Web-{78F1DADC-6DE6-42C2-A44F-AB16834404AE}" dt="2019-02-27T15:19:43.711" v="124" actId="20577"/>
        <pc:sldMkLst>
          <pc:docMk/>
          <pc:sldMk cId="3309913869" sldId="375"/>
        </pc:sldMkLst>
        <pc:spChg chg="mod">
          <ac:chgData name="" userId="" providerId="" clId="Web-{78F1DADC-6DE6-42C2-A44F-AB16834404AE}" dt="2019-02-27T15:19:43.711" v="124" actId="20577"/>
          <ac:spMkLst>
            <pc:docMk/>
            <pc:sldMk cId="3309913869" sldId="375"/>
            <ac:spMk id="3" creationId="{00000000-0000-0000-0000-000000000000}"/>
          </ac:spMkLst>
        </pc:spChg>
      </pc:sldChg>
      <pc:sldChg chg="modSp">
        <pc:chgData name="" userId="" providerId="" clId="Web-{78F1DADC-6DE6-42C2-A44F-AB16834404AE}" dt="2019-02-27T15:55:04.488" v="318" actId="20577"/>
        <pc:sldMkLst>
          <pc:docMk/>
          <pc:sldMk cId="1860401589" sldId="377"/>
        </pc:sldMkLst>
        <pc:spChg chg="mod">
          <ac:chgData name="" userId="" providerId="" clId="Web-{78F1DADC-6DE6-42C2-A44F-AB16834404AE}" dt="2019-02-27T15:55:04.488" v="318" actId="20577"/>
          <ac:spMkLst>
            <pc:docMk/>
            <pc:sldMk cId="1860401589" sldId="377"/>
            <ac:spMk id="3" creationId="{00000000-0000-0000-0000-000000000000}"/>
          </ac:spMkLst>
        </pc:spChg>
      </pc:sldChg>
      <pc:sldChg chg="modSp">
        <pc:chgData name="" userId="" providerId="" clId="Web-{78F1DADC-6DE6-42C2-A44F-AB16834404AE}" dt="2019-02-27T15:49:27.862" v="280" actId="20577"/>
        <pc:sldMkLst>
          <pc:docMk/>
          <pc:sldMk cId="4076449298" sldId="378"/>
        </pc:sldMkLst>
        <pc:spChg chg="mod">
          <ac:chgData name="" userId="" providerId="" clId="Web-{78F1DADC-6DE6-42C2-A44F-AB16834404AE}" dt="2019-02-27T15:49:27.862" v="280" actId="20577"/>
          <ac:spMkLst>
            <pc:docMk/>
            <pc:sldMk cId="4076449298" sldId="378"/>
            <ac:spMk id="3" creationId="{00000000-0000-0000-0000-000000000000}"/>
          </ac:spMkLst>
        </pc:spChg>
      </pc:sldChg>
      <pc:sldChg chg="modSp">
        <pc:chgData name="" userId="" providerId="" clId="Web-{78F1DADC-6DE6-42C2-A44F-AB16834404AE}" dt="2019-02-27T15:58:42.506" v="322" actId="20577"/>
        <pc:sldMkLst>
          <pc:docMk/>
          <pc:sldMk cId="1154232014" sldId="379"/>
        </pc:sldMkLst>
        <pc:spChg chg="mod">
          <ac:chgData name="" userId="" providerId="" clId="Web-{78F1DADC-6DE6-42C2-A44F-AB16834404AE}" dt="2019-02-27T15:58:42.506" v="322" actId="20577"/>
          <ac:spMkLst>
            <pc:docMk/>
            <pc:sldMk cId="1154232014" sldId="379"/>
            <ac:spMk id="3" creationId="{00000000-0000-0000-0000-000000000000}"/>
          </ac:spMkLst>
        </pc:spChg>
      </pc:sldChg>
      <pc:sldChg chg="modSp">
        <pc:chgData name="" userId="" providerId="" clId="Web-{78F1DADC-6DE6-42C2-A44F-AB16834404AE}" dt="2019-02-27T16:14:48.742" v="366" actId="20577"/>
        <pc:sldMkLst>
          <pc:docMk/>
          <pc:sldMk cId="1060256835" sldId="381"/>
        </pc:sldMkLst>
        <pc:spChg chg="mod">
          <ac:chgData name="" userId="" providerId="" clId="Web-{78F1DADC-6DE6-42C2-A44F-AB16834404AE}" dt="2019-02-27T16:14:48.742" v="366" actId="20577"/>
          <ac:spMkLst>
            <pc:docMk/>
            <pc:sldMk cId="1060256835" sldId="381"/>
            <ac:spMk id="2" creationId="{00000000-0000-0000-0000-000000000000}"/>
          </ac:spMkLst>
        </pc:spChg>
      </pc:sldChg>
    </pc:docChg>
  </pc:docChgLst>
  <pc:docChgLst>
    <pc:chgData clId="Web-{08F21ADD-1DBD-496F-8A76-9074778AD4C2}"/>
    <pc:docChg chg="modSld">
      <pc:chgData name="" userId="" providerId="" clId="Web-{08F21ADD-1DBD-496F-8A76-9074778AD4C2}" dt="2019-02-27T14:55:05.752" v="100" actId="20577"/>
      <pc:docMkLst>
        <pc:docMk/>
      </pc:docMkLst>
      <pc:sldChg chg="modSp">
        <pc:chgData name="" userId="" providerId="" clId="Web-{08F21ADD-1DBD-496F-8A76-9074778AD4C2}" dt="2019-02-27T14:41:11.201" v="22" actId="1076"/>
        <pc:sldMkLst>
          <pc:docMk/>
          <pc:sldMk cId="2762122287" sldId="280"/>
        </pc:sldMkLst>
        <pc:spChg chg="mod">
          <ac:chgData name="" userId="" providerId="" clId="Web-{08F21ADD-1DBD-496F-8A76-9074778AD4C2}" dt="2019-02-27T14:41:11.201" v="22" actId="1076"/>
          <ac:spMkLst>
            <pc:docMk/>
            <pc:sldMk cId="2762122287" sldId="280"/>
            <ac:spMk id="3" creationId="{00000000-0000-0000-0000-000000000000}"/>
          </ac:spMkLst>
        </pc:spChg>
        <pc:picChg chg="mod">
          <ac:chgData name="" userId="" providerId="" clId="Web-{08F21ADD-1DBD-496F-8A76-9074778AD4C2}" dt="2019-02-27T14:41:05.858" v="21" actId="1076"/>
          <ac:picMkLst>
            <pc:docMk/>
            <pc:sldMk cId="2762122287" sldId="280"/>
            <ac:picMk id="4" creationId="{00000000-0000-0000-0000-000000000000}"/>
          </ac:picMkLst>
        </pc:picChg>
      </pc:sldChg>
      <pc:sldChg chg="modSp">
        <pc:chgData name="" userId="" providerId="" clId="Web-{08F21ADD-1DBD-496F-8A76-9074778AD4C2}" dt="2019-02-27T14:38:05.966" v="4" actId="20577"/>
        <pc:sldMkLst>
          <pc:docMk/>
          <pc:sldMk cId="1873006474" sldId="358"/>
        </pc:sldMkLst>
        <pc:spChg chg="mod">
          <ac:chgData name="" userId="" providerId="" clId="Web-{08F21ADD-1DBD-496F-8A76-9074778AD4C2}" dt="2019-02-27T14:38:05.966" v="4" actId="20577"/>
          <ac:spMkLst>
            <pc:docMk/>
            <pc:sldMk cId="1873006474" sldId="358"/>
            <ac:spMk id="2" creationId="{00000000-0000-0000-0000-000000000000}"/>
          </ac:spMkLst>
        </pc:spChg>
      </pc:sldChg>
      <pc:sldChg chg="modSp">
        <pc:chgData name="" userId="" providerId="" clId="Web-{08F21ADD-1DBD-496F-8A76-9074778AD4C2}" dt="2019-02-27T14:39:23.201" v="10" actId="14100"/>
        <pc:sldMkLst>
          <pc:docMk/>
          <pc:sldMk cId="1060256835" sldId="381"/>
        </pc:sldMkLst>
        <pc:spChg chg="mod">
          <ac:chgData name="" userId="" providerId="" clId="Web-{08F21ADD-1DBD-496F-8A76-9074778AD4C2}" dt="2019-02-27T14:39:23.201" v="10" actId="14100"/>
          <ac:spMkLst>
            <pc:docMk/>
            <pc:sldMk cId="1060256835" sldId="381"/>
            <ac:spMk id="2" creationId="{00000000-0000-0000-0000-000000000000}"/>
          </ac:spMkLst>
        </pc:spChg>
      </pc:sldChg>
      <pc:sldChg chg="modSp">
        <pc:chgData name="" userId="" providerId="" clId="Web-{08F21ADD-1DBD-496F-8A76-9074778AD4C2}" dt="2019-02-27T14:40:36.373" v="20" actId="1076"/>
        <pc:sldMkLst>
          <pc:docMk/>
          <pc:sldMk cId="4051815196" sldId="383"/>
        </pc:sldMkLst>
        <pc:spChg chg="mod">
          <ac:chgData name="" userId="" providerId="" clId="Web-{08F21ADD-1DBD-496F-8A76-9074778AD4C2}" dt="2019-02-27T14:40:36.373" v="20" actId="1076"/>
          <ac:spMkLst>
            <pc:docMk/>
            <pc:sldMk cId="4051815196" sldId="383"/>
            <ac:spMk id="2" creationId="{00000000-0000-0000-0000-000000000000}"/>
          </ac:spMkLst>
        </pc:spChg>
      </pc:sldChg>
      <pc:sldChg chg="modSp">
        <pc:chgData name="" userId="" providerId="" clId="Web-{08F21ADD-1DBD-496F-8A76-9074778AD4C2}" dt="2019-02-27T14:55:05.736" v="99" actId="20577"/>
        <pc:sldMkLst>
          <pc:docMk/>
          <pc:sldMk cId="4254579815" sldId="384"/>
        </pc:sldMkLst>
        <pc:spChg chg="mod">
          <ac:chgData name="" userId="" providerId="" clId="Web-{08F21ADD-1DBD-496F-8A76-9074778AD4C2}" dt="2019-02-27T14:45:45.421" v="27" actId="20577"/>
          <ac:spMkLst>
            <pc:docMk/>
            <pc:sldMk cId="4254579815" sldId="384"/>
            <ac:spMk id="2" creationId="{00000000-0000-0000-0000-000000000000}"/>
          </ac:spMkLst>
        </pc:spChg>
        <pc:spChg chg="mod">
          <ac:chgData name="" userId="" providerId="" clId="Web-{08F21ADD-1DBD-496F-8A76-9074778AD4C2}" dt="2019-02-27T14:55:05.736" v="99" actId="20577"/>
          <ac:spMkLst>
            <pc:docMk/>
            <pc:sldMk cId="4254579815" sldId="38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649E7649-3555-7F47-93CD-FE7D95C8E7BC}" type="datetimeFigureOut">
              <a:rPr lang="en-US" smtClean="0"/>
              <a:t>12/3/2021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CDF88B76-2D0B-A243-BABA-A13148FEFCBB}" type="slidenum">
              <a:rPr lang="en-US" smtClean="0"/>
              <a:t>‹#›</a:t>
            </a:fld>
            <a:endParaRPr lang="en-US" dirty="0"/>
          </a:p>
        </p:txBody>
      </p:sp>
    </p:spTree>
    <p:extLst>
      <p:ext uri="{BB962C8B-B14F-4D97-AF65-F5344CB8AC3E}">
        <p14:creationId xmlns:p14="http://schemas.microsoft.com/office/powerpoint/2010/main" val="26294807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88D902B-EA4E-424D-BBEE-9051F4794FE9}" type="datetimeFigureOut">
              <a:rPr lang="en-US" smtClean="0"/>
              <a:t>12/3/2021</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0336E1F-42ED-034D-B844-B33CE02495ED}" type="slidenum">
              <a:rPr lang="en-US" smtClean="0"/>
              <a:t>‹#›</a:t>
            </a:fld>
            <a:endParaRPr lang="en-US" dirty="0"/>
          </a:p>
        </p:txBody>
      </p:sp>
    </p:spTree>
    <p:extLst>
      <p:ext uri="{BB962C8B-B14F-4D97-AF65-F5344CB8AC3E}">
        <p14:creationId xmlns:p14="http://schemas.microsoft.com/office/powerpoint/2010/main" val="16387743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36E1F-42ED-034D-B844-B33CE02495ED}" type="slidenum">
              <a:rPr lang="en-US" smtClean="0"/>
              <a:t>1</a:t>
            </a:fld>
            <a:endParaRPr lang="en-US" dirty="0"/>
          </a:p>
        </p:txBody>
      </p:sp>
    </p:spTree>
    <p:extLst>
      <p:ext uri="{BB962C8B-B14F-4D97-AF65-F5344CB8AC3E}">
        <p14:creationId xmlns:p14="http://schemas.microsoft.com/office/powerpoint/2010/main" val="1011452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36E1F-42ED-034D-B844-B33CE02495ED}" type="slidenum">
              <a:rPr lang="en-US" smtClean="0"/>
              <a:t>32</a:t>
            </a:fld>
            <a:endParaRPr lang="en-US" dirty="0"/>
          </a:p>
        </p:txBody>
      </p:sp>
    </p:spTree>
    <p:extLst>
      <p:ext uri="{BB962C8B-B14F-4D97-AF65-F5344CB8AC3E}">
        <p14:creationId xmlns:p14="http://schemas.microsoft.com/office/powerpoint/2010/main" val="147997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36E1F-42ED-034D-B844-B33CE02495ED}" type="slidenum">
              <a:rPr lang="en-US" smtClean="0"/>
              <a:t>33</a:t>
            </a:fld>
            <a:endParaRPr lang="en-US" dirty="0"/>
          </a:p>
        </p:txBody>
      </p:sp>
    </p:spTree>
    <p:extLst>
      <p:ext uri="{BB962C8B-B14F-4D97-AF65-F5344CB8AC3E}">
        <p14:creationId xmlns:p14="http://schemas.microsoft.com/office/powerpoint/2010/main" val="230245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36E1F-42ED-034D-B844-B33CE02495ED}" type="slidenum">
              <a:rPr lang="en-US" smtClean="0"/>
              <a:t>34</a:t>
            </a:fld>
            <a:endParaRPr lang="en-US" dirty="0"/>
          </a:p>
        </p:txBody>
      </p:sp>
    </p:spTree>
    <p:extLst>
      <p:ext uri="{BB962C8B-B14F-4D97-AF65-F5344CB8AC3E}">
        <p14:creationId xmlns:p14="http://schemas.microsoft.com/office/powerpoint/2010/main" val="2100731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36E1F-42ED-034D-B844-B33CE02495ED}" type="slidenum">
              <a:rPr lang="en-US" smtClean="0"/>
              <a:t>35</a:t>
            </a:fld>
            <a:endParaRPr lang="en-US"/>
          </a:p>
        </p:txBody>
      </p:sp>
    </p:spTree>
    <p:extLst>
      <p:ext uri="{BB962C8B-B14F-4D97-AF65-F5344CB8AC3E}">
        <p14:creationId xmlns:p14="http://schemas.microsoft.com/office/powerpoint/2010/main" val="2491102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36E1F-42ED-034D-B844-B33CE02495ED}" type="slidenum">
              <a:rPr lang="en-US" smtClean="0"/>
              <a:t>36</a:t>
            </a:fld>
            <a:endParaRPr lang="en-US"/>
          </a:p>
        </p:txBody>
      </p:sp>
    </p:spTree>
    <p:extLst>
      <p:ext uri="{BB962C8B-B14F-4D97-AF65-F5344CB8AC3E}">
        <p14:creationId xmlns:p14="http://schemas.microsoft.com/office/powerpoint/2010/main" val="1173183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36E1F-42ED-034D-B844-B33CE02495ED}" type="slidenum">
              <a:rPr lang="en-US" smtClean="0"/>
              <a:t>38</a:t>
            </a:fld>
            <a:endParaRPr lang="en-US" dirty="0"/>
          </a:p>
        </p:txBody>
      </p:sp>
    </p:spTree>
    <p:extLst>
      <p:ext uri="{BB962C8B-B14F-4D97-AF65-F5344CB8AC3E}">
        <p14:creationId xmlns:p14="http://schemas.microsoft.com/office/powerpoint/2010/main" val="109317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Miranda</a:t>
            </a:r>
          </a:p>
          <a:p>
            <a:endParaRPr lang="en-US" dirty="0" smtClean="0"/>
          </a:p>
          <a:p>
            <a:pPr marL="0" indent="0">
              <a:buNone/>
            </a:pPr>
            <a:r>
              <a:rPr lang="en-US" dirty="0" smtClean="0"/>
              <a:t>The ABLE National Resource Center does not open ABLE accounts nor manage the State ABLE Programs.</a:t>
            </a:r>
          </a:p>
          <a:p>
            <a:pPr marL="0" indent="0">
              <a:buNone/>
            </a:pPr>
            <a:endParaRPr lang="en-US" dirty="0" smtClean="0"/>
          </a:p>
          <a:p>
            <a:pPr marL="0" indent="0">
              <a:buNone/>
            </a:pPr>
            <a:r>
              <a:rPr lang="en-US" dirty="0" smtClean="0"/>
              <a:t>Our mission is to educate, promote and support the positive impact an ABLE account can make on the lives of individuals with disabilities and their families.</a:t>
            </a:r>
          </a:p>
          <a:p>
            <a:pPr marL="0" indent="0">
              <a:buNone/>
            </a:pPr>
            <a:endParaRPr lang="en-US" dirty="0" smtClean="0"/>
          </a:p>
          <a:p>
            <a:pPr marL="0" indent="0">
              <a:buNone/>
            </a:pPr>
            <a:r>
              <a:rPr lang="en-US" dirty="0" smtClean="0"/>
              <a:t>If  you cannot locate the answer to your question on our website or if the question is State-specific, please reach out to your State ABLE Program or to the State ABLE Program in which you are thinking about establishing your account. In the unlikely event that they cannot </a:t>
            </a:r>
            <a:r>
              <a:rPr lang="en-US" dirty="0" err="1" smtClean="0"/>
              <a:t>cannot</a:t>
            </a:r>
            <a:r>
              <a:rPr lang="en-US" dirty="0" smtClean="0"/>
              <a:t> answer your question, please ask them to contact us directly. It may involve a systemic problem that we are already working to solve!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336E1F-42ED-034D-B844-B33CE02495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613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Bullet two is “priming the pump” to give you the option to throw out there the fact that we will have the state partnership programs conduct webinars in future months……so, stay tuned.</a:t>
            </a:r>
          </a:p>
        </p:txBody>
      </p:sp>
      <p:sp>
        <p:nvSpPr>
          <p:cNvPr id="4" name="Slide Number Placeholder 3"/>
          <p:cNvSpPr>
            <a:spLocks noGrp="1"/>
          </p:cNvSpPr>
          <p:nvPr>
            <p:ph type="sldNum" sz="quarter" idx="10"/>
          </p:nvPr>
        </p:nvSpPr>
        <p:spPr/>
        <p:txBody>
          <a:bodyPr/>
          <a:lstStyle/>
          <a:p>
            <a:fld id="{70336E1F-42ED-034D-B844-B33CE02495ED}" type="slidenum">
              <a:rPr lang="en-US" smtClean="0"/>
              <a:t>5</a:t>
            </a:fld>
            <a:endParaRPr lang="en-US" dirty="0"/>
          </a:p>
        </p:txBody>
      </p:sp>
    </p:spTree>
    <p:extLst>
      <p:ext uri="{BB962C8B-B14F-4D97-AF65-F5344CB8AC3E}">
        <p14:creationId xmlns:p14="http://schemas.microsoft.com/office/powerpoint/2010/main" val="254795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Then turn it over to Marlene</a:t>
            </a:r>
          </a:p>
        </p:txBody>
      </p:sp>
      <p:sp>
        <p:nvSpPr>
          <p:cNvPr id="4" name="Slide Number Placeholder 3"/>
          <p:cNvSpPr>
            <a:spLocks noGrp="1"/>
          </p:cNvSpPr>
          <p:nvPr>
            <p:ph type="sldNum" sz="quarter" idx="10"/>
          </p:nvPr>
        </p:nvSpPr>
        <p:spPr/>
        <p:txBody>
          <a:bodyPr/>
          <a:lstStyle/>
          <a:p>
            <a:fld id="{70336E1F-42ED-034D-B844-B33CE02495ED}" type="slidenum">
              <a:rPr lang="en-US" smtClean="0"/>
              <a:t>10</a:t>
            </a:fld>
            <a:endParaRPr lang="en-US" dirty="0"/>
          </a:p>
        </p:txBody>
      </p:sp>
    </p:spTree>
    <p:extLst>
      <p:ext uri="{BB962C8B-B14F-4D97-AF65-F5344CB8AC3E}">
        <p14:creationId xmlns:p14="http://schemas.microsoft.com/office/powerpoint/2010/main" val="201799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Then turn it over to Marlene</a:t>
            </a:r>
          </a:p>
        </p:txBody>
      </p:sp>
      <p:sp>
        <p:nvSpPr>
          <p:cNvPr id="4" name="Slide Number Placeholder 3"/>
          <p:cNvSpPr>
            <a:spLocks noGrp="1"/>
          </p:cNvSpPr>
          <p:nvPr>
            <p:ph type="sldNum" sz="quarter" idx="10"/>
          </p:nvPr>
        </p:nvSpPr>
        <p:spPr/>
        <p:txBody>
          <a:bodyPr/>
          <a:lstStyle/>
          <a:p>
            <a:fld id="{70336E1F-42ED-034D-B844-B33CE02495ED}" type="slidenum">
              <a:rPr lang="en-US" smtClean="0"/>
              <a:t>11</a:t>
            </a:fld>
            <a:endParaRPr lang="en-US" dirty="0"/>
          </a:p>
        </p:txBody>
      </p:sp>
    </p:spTree>
    <p:extLst>
      <p:ext uri="{BB962C8B-B14F-4D97-AF65-F5344CB8AC3E}">
        <p14:creationId xmlns:p14="http://schemas.microsoft.com/office/powerpoint/2010/main" val="357236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A19DC-CA8E-467F-B405-E4DA450E9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13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36E1F-42ED-034D-B844-B33CE02495ED}" type="slidenum">
              <a:rPr lang="en-US" smtClean="0"/>
              <a:t>25</a:t>
            </a:fld>
            <a:endParaRPr lang="en-US"/>
          </a:p>
        </p:txBody>
      </p:sp>
    </p:spTree>
    <p:extLst>
      <p:ext uri="{BB962C8B-B14F-4D97-AF65-F5344CB8AC3E}">
        <p14:creationId xmlns:p14="http://schemas.microsoft.com/office/powerpoint/2010/main" val="2013897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36E1F-42ED-034D-B844-B33CE02495ED}" type="slidenum">
              <a:rPr lang="en-US" smtClean="0"/>
              <a:t>28</a:t>
            </a:fld>
            <a:endParaRPr lang="en-US"/>
          </a:p>
        </p:txBody>
      </p:sp>
    </p:spTree>
    <p:extLst>
      <p:ext uri="{BB962C8B-B14F-4D97-AF65-F5344CB8AC3E}">
        <p14:creationId xmlns:p14="http://schemas.microsoft.com/office/powerpoint/2010/main" val="231788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endParaRPr lang="en-US" dirty="0"/>
          </a:p>
        </p:txBody>
      </p:sp>
      <p:sp>
        <p:nvSpPr>
          <p:cNvPr id="4" name="Slide Number Placeholder 3"/>
          <p:cNvSpPr>
            <a:spLocks noGrp="1"/>
          </p:cNvSpPr>
          <p:nvPr>
            <p:ph type="sldNum" sz="quarter" idx="10"/>
          </p:nvPr>
        </p:nvSpPr>
        <p:spPr/>
        <p:txBody>
          <a:bodyPr/>
          <a:lstStyle/>
          <a:p>
            <a:fld id="{70336E1F-42ED-034D-B844-B33CE02495ED}" type="slidenum">
              <a:rPr lang="en-US" smtClean="0"/>
              <a:t>29</a:t>
            </a:fld>
            <a:endParaRPr lang="en-US" dirty="0"/>
          </a:p>
        </p:txBody>
      </p:sp>
    </p:spTree>
    <p:extLst>
      <p:ext uri="{BB962C8B-B14F-4D97-AF65-F5344CB8AC3E}">
        <p14:creationId xmlns:p14="http://schemas.microsoft.com/office/powerpoint/2010/main" val="1556703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iStock_000023203962Medium.jpg"/>
          <p:cNvPicPr>
            <a:picLocks noChangeAspect="1"/>
          </p:cNvPicPr>
          <p:nvPr userDrawn="1"/>
        </p:nvPicPr>
        <p:blipFill rotWithShape="1">
          <a:blip r:embed="rId2">
            <a:extLst>
              <a:ext uri="{28A0092B-C50C-407E-A947-70E740481C1C}">
                <a14:useLocalDpi xmlns:a14="http://schemas.microsoft.com/office/drawing/2010/main" val="0"/>
              </a:ext>
            </a:extLst>
          </a:blip>
          <a:srcRect b="15309"/>
          <a:stretch/>
        </p:blipFill>
        <p:spPr>
          <a:xfrm>
            <a:off x="0" y="0"/>
            <a:ext cx="9144000" cy="5143500"/>
          </a:xfrm>
          <a:prstGeom prst="rect">
            <a:avLst/>
          </a:prstGeom>
        </p:spPr>
      </p:pic>
      <p:sp>
        <p:nvSpPr>
          <p:cNvPr id="11" name="Rectangle 10" descr="&quot; &quot;" title="&quot; &quot;"/>
          <p:cNvSpPr/>
          <p:nvPr userDrawn="1"/>
        </p:nvSpPr>
        <p:spPr>
          <a:xfrm>
            <a:off x="0" y="2747501"/>
            <a:ext cx="9144000" cy="1891961"/>
          </a:xfrm>
          <a:prstGeom prst="rect">
            <a:avLst/>
          </a:prstGeom>
          <a:solidFill>
            <a:srgbClr val="26A146">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29877" y="2773005"/>
            <a:ext cx="7772400" cy="1102519"/>
          </a:xfrm>
        </p:spPr>
        <p:txBody>
          <a:bodyPr>
            <a:normAutofit/>
          </a:bodyPr>
          <a:lstStyle>
            <a:lvl1pPr>
              <a:defRPr sz="3000" b="1">
                <a:solidFill>
                  <a:srgbClr val="FFFFFF"/>
                </a:solidFill>
                <a:latin typeface="Trebuchet MS" panose="020B0603020202020204" pitchFamily="34" charset="0"/>
              </a:defRPr>
            </a:lvl1pPr>
          </a:lstStyle>
          <a:p>
            <a:r>
              <a:rPr lang="en-US" dirty="0"/>
              <a:t>ABLE Accounts and Special Needs Trusts</a:t>
            </a:r>
          </a:p>
        </p:txBody>
      </p:sp>
      <p:sp>
        <p:nvSpPr>
          <p:cNvPr id="3" name="Subtitle 2"/>
          <p:cNvSpPr>
            <a:spLocks noGrp="1"/>
          </p:cNvSpPr>
          <p:nvPr>
            <p:ph type="subTitle" idx="1"/>
          </p:nvPr>
        </p:nvSpPr>
        <p:spPr>
          <a:xfrm>
            <a:off x="429877" y="3875524"/>
            <a:ext cx="6400800" cy="616811"/>
          </a:xfrm>
        </p:spPr>
        <p:txBody>
          <a:bodyPr>
            <a:normAutofit/>
          </a:bodyPr>
          <a:lstStyle>
            <a:lvl1pPr marL="0" indent="0" algn="l">
              <a:buNone/>
              <a:defRPr sz="2400">
                <a:solidFill>
                  <a:srgbClr val="FFFFFF"/>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descr="ANRC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293" y="214535"/>
            <a:ext cx="3693535" cy="789493"/>
          </a:xfrm>
          <a:prstGeom prst="rect">
            <a:avLst/>
          </a:prstGeom>
        </p:spPr>
      </p:pic>
    </p:spTree>
    <p:extLst>
      <p:ext uri="{BB962C8B-B14F-4D97-AF65-F5344CB8AC3E}">
        <p14:creationId xmlns:p14="http://schemas.microsoft.com/office/powerpoint/2010/main" val="229715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0" y="548640"/>
            <a:ext cx="7749540" cy="719376"/>
          </a:xfrm>
        </p:spPr>
        <p:txBody>
          <a:bodyPr/>
          <a:lstStyle>
            <a:lvl1pPr>
              <a:defRPr baseline="0">
                <a:solidFill>
                  <a:srgbClr val="274448"/>
                </a:solidFill>
                <a:latin typeface="Arial" panose="020B0604020202020204" pitchFamily="34" charset="0"/>
                <a:cs typeface="Arial" panose="020B0604020202020204" pitchFamily="34" charset="0"/>
              </a:defRPr>
            </a:lvl1pPr>
          </a:lstStyle>
          <a:p>
            <a:r>
              <a:rPr lang="en-US" dirty="0"/>
              <a:t>This is my page title.</a:t>
            </a:r>
          </a:p>
        </p:txBody>
      </p:sp>
      <p:sp>
        <p:nvSpPr>
          <p:cNvPr id="3" name="Content Placeholder 2"/>
          <p:cNvSpPr>
            <a:spLocks noGrp="1"/>
          </p:cNvSpPr>
          <p:nvPr>
            <p:ph idx="1"/>
          </p:nvPr>
        </p:nvSpPr>
        <p:spPr>
          <a:xfrm>
            <a:off x="240030" y="1369223"/>
            <a:ext cx="3474720" cy="2904332"/>
          </a:xfrm>
        </p:spPr>
        <p:txBody>
          <a:bodyPr/>
          <a:lstStyle>
            <a:lvl1pPr marL="195556" indent="-195556">
              <a:buFont typeface="Arial" panose="020B0604020202020204" pitchFamily="34" charset="0"/>
              <a:buChar cha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marL="642921" indent="-128585">
              <a:buFont typeface="Wingdings" panose="05000000000000000000" pitchFamily="2" charset="2"/>
              <a:buChar char="§"/>
              <a:defRPr sz="900">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4"/>
          <p:cNvSpPr>
            <a:spLocks noGrp="1"/>
          </p:cNvSpPr>
          <p:nvPr>
            <p:ph sz="quarter" idx="10"/>
          </p:nvPr>
        </p:nvSpPr>
        <p:spPr>
          <a:xfrm>
            <a:off x="3879853" y="1369222"/>
            <a:ext cx="3695699" cy="2903935"/>
          </a:xfrm>
        </p:spPr>
        <p:txBody>
          <a:bodyPr/>
          <a:lstStyle>
            <a:lvl5pPr marL="1028675"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p:cNvSpPr/>
          <p:nvPr userDrawn="1"/>
        </p:nvSpPr>
        <p:spPr>
          <a:xfrm>
            <a:off x="4162425" y="4779573"/>
            <a:ext cx="819150" cy="281583"/>
          </a:xfrm>
          <a:prstGeom prst="rect">
            <a:avLst/>
          </a:prstGeom>
          <a:solidFill>
            <a:srgbClr val="274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 name="Slide Number Placeholder 3"/>
          <p:cNvSpPr>
            <a:spLocks noGrp="1"/>
          </p:cNvSpPr>
          <p:nvPr>
            <p:ph type="sldNum" sz="quarter" idx="4"/>
          </p:nvPr>
        </p:nvSpPr>
        <p:spPr>
          <a:xfrm>
            <a:off x="4222752" y="4779578"/>
            <a:ext cx="704692" cy="273844"/>
          </a:xfrm>
          <a:prstGeom prst="rect">
            <a:avLst/>
          </a:prstGeom>
        </p:spPr>
        <p:txBody>
          <a:bodyPr vert="horz" lIns="91440" tIns="45720" rIns="91440" bIns="45720" rtlCol="0" anchor="ctr"/>
          <a:lstStyle>
            <a:lvl1pPr algn="ctr">
              <a:defRPr sz="675" b="1">
                <a:solidFill>
                  <a:schemeClr val="bg1"/>
                </a:solidFill>
                <a:latin typeface="Arial" panose="020B0604020202020204" pitchFamily="34" charset="0"/>
                <a:cs typeface="Arial" panose="020B0604020202020204" pitchFamily="34" charset="0"/>
              </a:defRPr>
            </a:lvl1pPr>
          </a:lstStyle>
          <a:p>
            <a:pPr defTabSz="685800"/>
            <a:fld id="{485AC5E9-28C9-498F-BCCA-E3048E5B58DF}" type="slidenum">
              <a:rPr lang="en-US" smtClean="0">
                <a:solidFill>
                  <a:srgbClr val="FFFFFF"/>
                </a:solidFill>
              </a:rPr>
              <a:pPr defTabSz="685800"/>
              <a:t>‹#›</a:t>
            </a:fld>
            <a:endParaRPr lang="en-US">
              <a:solidFill>
                <a:srgbClr val="FFFFFF"/>
              </a:solidFill>
            </a:endParaRPr>
          </a:p>
        </p:txBody>
      </p:sp>
    </p:spTree>
    <p:extLst>
      <p:ext uri="{BB962C8B-B14F-4D97-AF65-F5344CB8AC3E}">
        <p14:creationId xmlns:p14="http://schemas.microsoft.com/office/powerpoint/2010/main" val="231908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atin typeface="Franklin Gothic Book" panose="020B0503020102020204" pitchFamily="34" charset="0"/>
              </a:defRPr>
            </a:lvl1pPr>
            <a:lvl2pPr>
              <a:defRPr sz="2400">
                <a:latin typeface="Franklin Gothic Book" panose="020B0503020102020204" pitchFamily="34" charset="0"/>
              </a:defRPr>
            </a:lvl2pPr>
            <a:lvl3pPr>
              <a:defRPr sz="2400">
                <a:latin typeface="Franklin Gothic Book" panose="020B0503020102020204" pitchFamily="34" charset="0"/>
              </a:defRPr>
            </a:lvl3pPr>
            <a:lvl4pPr>
              <a:defRPr sz="2400">
                <a:latin typeface="Franklin Gothic Book" panose="020B0503020102020204" pitchFamily="34" charset="0"/>
              </a:defRPr>
            </a:lvl4pPr>
            <a:lvl5pPr>
              <a:defRPr sz="2400">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8"/>
          <p:cNvSpPr>
            <a:spLocks noGrp="1"/>
          </p:cNvSpPr>
          <p:nvPr>
            <p:ph type="sldNum" sz="quarter" idx="12"/>
          </p:nvPr>
        </p:nvSpPr>
        <p:spPr>
          <a:xfrm>
            <a:off x="8786593" y="103007"/>
            <a:ext cx="357466" cy="857250"/>
          </a:xfrm>
        </p:spPr>
        <p:txBody>
          <a:bodyPr/>
          <a:lstStyle/>
          <a:p>
            <a:pPr algn="ctr"/>
            <a:r>
              <a:rPr lang="en-US" dirty="0"/>
              <a:t>Slide </a:t>
            </a:r>
            <a:fld id="{0E6415AF-7ABF-7D43-B3C3-392F5AD3F563}" type="slidenum">
              <a:rPr lang="en-US" smtClean="0"/>
              <a:pPr algn="ctr"/>
              <a:t>‹#›</a:t>
            </a:fld>
            <a:endParaRPr lang="en-US" dirty="0"/>
          </a:p>
        </p:txBody>
      </p:sp>
    </p:spTree>
    <p:extLst>
      <p:ext uri="{BB962C8B-B14F-4D97-AF65-F5344CB8AC3E}">
        <p14:creationId xmlns:p14="http://schemas.microsoft.com/office/powerpoint/2010/main" val="102774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Stock_000023203962Medium.jpg"/>
          <p:cNvPicPr>
            <a:picLocks noChangeAspect="1"/>
          </p:cNvPicPr>
          <p:nvPr userDrawn="1"/>
        </p:nvPicPr>
        <p:blipFill rotWithShape="1">
          <a:blip r:embed="rId2">
            <a:extLst>
              <a:ext uri="{28A0092B-C50C-407E-A947-70E740481C1C}">
                <a14:useLocalDpi xmlns:a14="http://schemas.microsoft.com/office/drawing/2010/main" val="0"/>
              </a:ext>
            </a:extLst>
          </a:blip>
          <a:srcRect l="55179" b="15309"/>
          <a:stretch/>
        </p:blipFill>
        <p:spPr>
          <a:xfrm>
            <a:off x="5045556" y="0"/>
            <a:ext cx="4098443" cy="5143500"/>
          </a:xfrm>
          <a:prstGeom prst="rect">
            <a:avLst/>
          </a:prstGeom>
        </p:spPr>
      </p:pic>
      <p:sp>
        <p:nvSpPr>
          <p:cNvPr id="8" name="Rectangle 7"/>
          <p:cNvSpPr/>
          <p:nvPr userDrawn="1"/>
        </p:nvSpPr>
        <p:spPr>
          <a:xfrm>
            <a:off x="-1" y="0"/>
            <a:ext cx="6332689" cy="5143500"/>
          </a:xfrm>
          <a:prstGeom prst="rect">
            <a:avLst/>
          </a:prstGeom>
          <a:solidFill>
            <a:srgbClr val="26A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51816" y="3305176"/>
            <a:ext cx="4496381" cy="1021556"/>
          </a:xfrm>
        </p:spPr>
        <p:txBody>
          <a:bodyPr anchor="t"/>
          <a:lstStyle>
            <a:lvl1pPr algn="l">
              <a:defRPr sz="4000" b="1" cap="all" baseline="0">
                <a:solidFill>
                  <a:srgbClr val="FFFFFE"/>
                </a:solidFill>
                <a:latin typeface="Trebuchet MS" panose="020B0603020202020204" pitchFamily="34" charset="0"/>
              </a:defRPr>
            </a:lvl1pPr>
          </a:lstStyle>
          <a:p>
            <a:r>
              <a:rPr lang="en-US" dirty="0"/>
              <a:t>Section Title</a:t>
            </a:r>
          </a:p>
        </p:txBody>
      </p:sp>
      <p:sp>
        <p:nvSpPr>
          <p:cNvPr id="3" name="Text Placeholder 2"/>
          <p:cNvSpPr>
            <a:spLocks noGrp="1"/>
          </p:cNvSpPr>
          <p:nvPr>
            <p:ph type="body" idx="1"/>
          </p:nvPr>
        </p:nvSpPr>
        <p:spPr>
          <a:xfrm>
            <a:off x="351816" y="2180035"/>
            <a:ext cx="4496381" cy="1125140"/>
          </a:xfrm>
        </p:spPr>
        <p:txBody>
          <a:bodyPr anchor="b"/>
          <a:lstStyle>
            <a:lvl1pPr marL="0" indent="0">
              <a:buNone/>
              <a:defRPr sz="2000">
                <a:solidFill>
                  <a:srgbClr val="BFC0BF"/>
                </a:solidFill>
                <a:latin typeface="Trebuchet MS" panose="020B0603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pPr algn="ctr"/>
            <a:r>
              <a:rPr lang="en-US" dirty="0"/>
              <a:t>Slide </a:t>
            </a:r>
            <a:fld id="{0E6415AF-7ABF-7D43-B3C3-392F5AD3F563}" type="slidenum">
              <a:rPr lang="en-US" smtClean="0"/>
              <a:pPr algn="ctr"/>
              <a:t>‹#›</a:t>
            </a:fld>
            <a:endParaRPr lang="en-US" dirty="0"/>
          </a:p>
        </p:txBody>
      </p:sp>
      <p:pic>
        <p:nvPicPr>
          <p:cNvPr id="9" name="Picture 8" descr="ANRC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0935" y="4574917"/>
            <a:ext cx="2484351" cy="531030"/>
          </a:xfrm>
          <a:prstGeom prst="rect">
            <a:avLst/>
          </a:prstGeom>
        </p:spPr>
      </p:pic>
    </p:spTree>
    <p:extLst>
      <p:ext uri="{BB962C8B-B14F-4D97-AF65-F5344CB8AC3E}">
        <p14:creationId xmlns:p14="http://schemas.microsoft.com/office/powerpoint/2010/main" val="360942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lnSpc>
                <a:spcPct val="100000"/>
              </a:lnSpc>
              <a:spcBef>
                <a:spcPts val="0"/>
              </a:spcBef>
              <a:defRPr sz="2400">
                <a:latin typeface="Franklin Gothic Book" panose="020B0503020102020204" pitchFamily="34" charset="0"/>
              </a:defRPr>
            </a:lvl1pPr>
            <a:lvl2pPr>
              <a:lnSpc>
                <a:spcPct val="100000"/>
              </a:lnSpc>
              <a:spcBef>
                <a:spcPts val="0"/>
              </a:spcBef>
              <a:defRPr sz="2400">
                <a:latin typeface="Franklin Gothic Book" panose="020B0503020102020204" pitchFamily="34" charset="0"/>
              </a:defRPr>
            </a:lvl2pPr>
            <a:lvl3pPr>
              <a:lnSpc>
                <a:spcPct val="100000"/>
              </a:lnSpc>
              <a:spcBef>
                <a:spcPts val="0"/>
              </a:spcBef>
              <a:defRPr sz="2400">
                <a:latin typeface="Franklin Gothic Book" panose="020B0503020102020204" pitchFamily="34" charset="0"/>
              </a:defRPr>
            </a:lvl3pPr>
            <a:lvl4pPr>
              <a:lnSpc>
                <a:spcPct val="100000"/>
              </a:lnSpc>
              <a:spcBef>
                <a:spcPts val="0"/>
              </a:spcBef>
              <a:defRPr sz="2400">
                <a:latin typeface="Franklin Gothic Book" panose="020B0503020102020204" pitchFamily="34" charset="0"/>
              </a:defRPr>
            </a:lvl4pPr>
            <a:lvl5pPr>
              <a:lnSpc>
                <a:spcPct val="100000"/>
              </a:lnSpc>
              <a:spcBef>
                <a:spcPts val="0"/>
              </a:spcBef>
              <a:defRPr sz="24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lnSpc>
                <a:spcPct val="100000"/>
              </a:lnSpc>
              <a:spcBef>
                <a:spcPts val="0"/>
              </a:spcBef>
              <a:defRPr sz="2400">
                <a:latin typeface="Franklin Gothic Book" panose="020B0503020102020204" pitchFamily="34" charset="0"/>
              </a:defRPr>
            </a:lvl1pPr>
            <a:lvl2pPr>
              <a:lnSpc>
                <a:spcPct val="100000"/>
              </a:lnSpc>
              <a:spcBef>
                <a:spcPts val="0"/>
              </a:spcBef>
              <a:defRPr sz="2400">
                <a:latin typeface="Franklin Gothic Book" panose="020B0503020102020204" pitchFamily="34" charset="0"/>
              </a:defRPr>
            </a:lvl2pPr>
            <a:lvl3pPr>
              <a:lnSpc>
                <a:spcPct val="100000"/>
              </a:lnSpc>
              <a:spcBef>
                <a:spcPts val="0"/>
              </a:spcBef>
              <a:defRPr sz="2400">
                <a:latin typeface="Franklin Gothic Book" panose="020B0503020102020204" pitchFamily="34" charset="0"/>
              </a:defRPr>
            </a:lvl3pPr>
            <a:lvl4pPr>
              <a:lnSpc>
                <a:spcPct val="100000"/>
              </a:lnSpc>
              <a:spcBef>
                <a:spcPts val="0"/>
              </a:spcBef>
              <a:defRPr sz="2400">
                <a:latin typeface="Franklin Gothic Book" panose="020B0503020102020204" pitchFamily="34" charset="0"/>
              </a:defRPr>
            </a:lvl4pPr>
            <a:lvl5pPr>
              <a:lnSpc>
                <a:spcPct val="100000"/>
              </a:lnSpc>
              <a:spcBef>
                <a:spcPts val="0"/>
              </a:spcBef>
              <a:defRPr sz="24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pPr algn="ctr"/>
            <a:r>
              <a:rPr lang="en-US" dirty="0"/>
              <a:t>Slide </a:t>
            </a:r>
            <a:fld id="{0E6415AF-7ABF-7D43-B3C3-392F5AD3F563}" type="slidenum">
              <a:rPr lang="en-US" smtClean="0"/>
              <a:pPr algn="ctr"/>
              <a:t>‹#›</a:t>
            </a:fld>
            <a:endParaRPr lang="en-US" dirty="0"/>
          </a:p>
        </p:txBody>
      </p:sp>
    </p:spTree>
    <p:extLst>
      <p:ext uri="{BB962C8B-B14F-4D97-AF65-F5344CB8AC3E}">
        <p14:creationId xmlns:p14="http://schemas.microsoft.com/office/powerpoint/2010/main" val="48999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7830" y="103007"/>
            <a:ext cx="8132400" cy="525643"/>
          </a:xfrm>
        </p:spPr>
        <p:txBody>
          <a:bodyPr>
            <a:normAutofit/>
          </a:bodyPr>
          <a:lstStyle>
            <a:lvl1pPr>
              <a:defRPr sz="2400">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720346"/>
            <a:ext cx="4040188" cy="479822"/>
          </a:xfrm>
        </p:spPr>
        <p:txBody>
          <a:bodyPr anchor="b"/>
          <a:lstStyle>
            <a:lvl1pPr marL="0" indent="0">
              <a:buNone/>
              <a:defRPr sz="24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291864"/>
            <a:ext cx="4040188" cy="3302758"/>
          </a:xfrm>
        </p:spPr>
        <p:txBody>
          <a:bodyPr>
            <a:noAutofit/>
          </a:bodyPr>
          <a:lstStyle>
            <a:lvl1pPr>
              <a:lnSpc>
                <a:spcPct val="100000"/>
              </a:lnSpc>
              <a:spcBef>
                <a:spcPts val="0"/>
              </a:spcBef>
              <a:defRPr sz="2400">
                <a:latin typeface="Franklin Gothic Book" panose="020B0503020102020204" pitchFamily="34" charset="0"/>
              </a:defRPr>
            </a:lvl1pPr>
            <a:lvl2pPr>
              <a:lnSpc>
                <a:spcPct val="100000"/>
              </a:lnSpc>
              <a:spcBef>
                <a:spcPts val="0"/>
              </a:spcBef>
              <a:defRPr sz="2400">
                <a:latin typeface="Franklin Gothic Book" panose="020B0503020102020204" pitchFamily="34" charset="0"/>
              </a:defRPr>
            </a:lvl2pPr>
            <a:lvl3pPr>
              <a:lnSpc>
                <a:spcPct val="100000"/>
              </a:lnSpc>
              <a:spcBef>
                <a:spcPts val="0"/>
              </a:spcBef>
              <a:defRPr sz="2400">
                <a:latin typeface="Franklin Gothic Book" panose="020B0503020102020204" pitchFamily="34" charset="0"/>
              </a:defRPr>
            </a:lvl3pPr>
            <a:lvl4pPr>
              <a:lnSpc>
                <a:spcPct val="100000"/>
              </a:lnSpc>
              <a:spcBef>
                <a:spcPts val="0"/>
              </a:spcBef>
              <a:defRPr sz="2400">
                <a:latin typeface="Franklin Gothic Book" panose="020B0503020102020204" pitchFamily="34" charset="0"/>
              </a:defRPr>
            </a:lvl4pPr>
            <a:lvl5pPr>
              <a:lnSpc>
                <a:spcPct val="100000"/>
              </a:lnSpc>
              <a:spcBef>
                <a:spcPts val="0"/>
              </a:spcBef>
              <a:defRPr sz="2400">
                <a:latin typeface="Franklin Gothic Book" panose="020B05030201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720346"/>
            <a:ext cx="4041775" cy="479822"/>
          </a:xfrm>
        </p:spPr>
        <p:txBody>
          <a:bodyPr anchor="b"/>
          <a:lstStyle>
            <a:lvl1pPr marL="0" indent="0">
              <a:buNone/>
              <a:defRPr sz="24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291864"/>
            <a:ext cx="4041775" cy="3302758"/>
          </a:xfrm>
        </p:spPr>
        <p:txBody>
          <a:bodyPr>
            <a:noAutofit/>
          </a:bodyPr>
          <a:lstStyle>
            <a:lvl1pPr>
              <a:lnSpc>
                <a:spcPct val="100000"/>
              </a:lnSpc>
              <a:spcBef>
                <a:spcPts val="0"/>
              </a:spcBef>
              <a:defRPr sz="2400">
                <a:latin typeface="Franklin Gothic Book" panose="020B0503020102020204" pitchFamily="34" charset="0"/>
              </a:defRPr>
            </a:lvl1pPr>
            <a:lvl2pPr>
              <a:lnSpc>
                <a:spcPct val="100000"/>
              </a:lnSpc>
              <a:spcBef>
                <a:spcPts val="0"/>
              </a:spcBef>
              <a:defRPr sz="2400">
                <a:latin typeface="Franklin Gothic Book" panose="020B0503020102020204" pitchFamily="34" charset="0"/>
              </a:defRPr>
            </a:lvl2pPr>
            <a:lvl3pPr>
              <a:lnSpc>
                <a:spcPct val="100000"/>
              </a:lnSpc>
              <a:spcBef>
                <a:spcPts val="0"/>
              </a:spcBef>
              <a:defRPr sz="2400">
                <a:latin typeface="Franklin Gothic Book" panose="020B0503020102020204" pitchFamily="34" charset="0"/>
              </a:defRPr>
            </a:lvl3pPr>
            <a:lvl4pPr>
              <a:lnSpc>
                <a:spcPct val="100000"/>
              </a:lnSpc>
              <a:spcBef>
                <a:spcPts val="0"/>
              </a:spcBef>
              <a:defRPr sz="2400">
                <a:latin typeface="Franklin Gothic Book" panose="020B0503020102020204" pitchFamily="34" charset="0"/>
              </a:defRPr>
            </a:lvl4pPr>
            <a:lvl5pPr>
              <a:lnSpc>
                <a:spcPct val="100000"/>
              </a:lnSpc>
              <a:spcBef>
                <a:spcPts val="0"/>
              </a:spcBef>
              <a:defRPr sz="2400">
                <a:latin typeface="Franklin Gothic Book" panose="020B05030201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pPr algn="ctr"/>
            <a:r>
              <a:rPr lang="en-US" dirty="0"/>
              <a:t>Slide </a:t>
            </a:r>
            <a:fld id="{0E6415AF-7ABF-7D43-B3C3-392F5AD3F563}" type="slidenum">
              <a:rPr lang="en-US" smtClean="0"/>
              <a:pPr algn="ctr"/>
              <a:t>‹#›</a:t>
            </a:fld>
            <a:endParaRPr lang="en-US" dirty="0"/>
          </a:p>
        </p:txBody>
      </p:sp>
    </p:spTree>
    <p:extLst>
      <p:ext uri="{BB962C8B-B14F-4D97-AF65-F5344CB8AC3E}">
        <p14:creationId xmlns:p14="http://schemas.microsoft.com/office/powerpoint/2010/main" val="149458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pPr algn="ctr"/>
            <a:r>
              <a:rPr lang="en-US" dirty="0"/>
              <a:t>Slide </a:t>
            </a:r>
            <a:fld id="{0E6415AF-7ABF-7D43-B3C3-392F5AD3F563}" type="slidenum">
              <a:rPr lang="en-US" smtClean="0"/>
              <a:pPr algn="ctr"/>
              <a:t>‹#›</a:t>
            </a:fld>
            <a:endParaRPr lang="en-US" dirty="0"/>
          </a:p>
        </p:txBody>
      </p:sp>
    </p:spTree>
    <p:extLst>
      <p:ext uri="{BB962C8B-B14F-4D97-AF65-F5344CB8AC3E}">
        <p14:creationId xmlns:p14="http://schemas.microsoft.com/office/powerpoint/2010/main" val="348181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pPr algn="ctr"/>
            <a:r>
              <a:rPr lang="en-US" dirty="0"/>
              <a:t>Slide </a:t>
            </a:r>
            <a:fld id="{0E6415AF-7ABF-7D43-B3C3-392F5AD3F563}" type="slidenum">
              <a:rPr lang="en-US" smtClean="0"/>
              <a:pPr algn="ctr"/>
              <a:t>‹#›</a:t>
            </a:fld>
            <a:endParaRPr lang="en-US" dirty="0"/>
          </a:p>
        </p:txBody>
      </p:sp>
    </p:spTree>
    <p:extLst>
      <p:ext uri="{BB962C8B-B14F-4D97-AF65-F5344CB8AC3E}">
        <p14:creationId xmlns:p14="http://schemas.microsoft.com/office/powerpoint/2010/main" val="51701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normAutofit/>
          </a:bodyPr>
          <a:lstStyle>
            <a:lvl1pPr>
              <a:lnSpc>
                <a:spcPct val="100000"/>
              </a:lnSpc>
              <a:spcBef>
                <a:spcPts val="0"/>
              </a:spcBef>
              <a:defRPr sz="2400"/>
            </a:lvl1pPr>
            <a:lvl2pPr>
              <a:lnSpc>
                <a:spcPct val="100000"/>
              </a:lnSpc>
              <a:spcBef>
                <a:spcPts val="0"/>
              </a:spcBef>
              <a:defRPr sz="2400"/>
            </a:lvl2pPr>
            <a:lvl3pPr>
              <a:lnSpc>
                <a:spcPct val="100000"/>
              </a:lnSpc>
              <a:spcBef>
                <a:spcPts val="0"/>
              </a:spcBef>
              <a:defRPr sz="2400"/>
            </a:lvl3pPr>
            <a:lvl4pPr>
              <a:lnSpc>
                <a:spcPct val="100000"/>
              </a:lnSpc>
              <a:spcBef>
                <a:spcPts val="0"/>
              </a:spcBef>
              <a:defRPr sz="2400"/>
            </a:lvl4pPr>
            <a:lvl5pPr>
              <a:lnSpc>
                <a:spcPct val="100000"/>
              </a:lnSpc>
              <a:spcBef>
                <a:spcPts val="0"/>
              </a:spcBef>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normAutofit/>
          </a:bodyPr>
          <a:lstStyle>
            <a:lvl1pPr marL="0" indent="0">
              <a:lnSpc>
                <a:spcPct val="100000"/>
              </a:lnSpc>
              <a:spcBef>
                <a:spcPts val="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pPr algn="ctr"/>
            <a:r>
              <a:rPr lang="en-US" dirty="0"/>
              <a:t>Slide </a:t>
            </a:r>
            <a:fld id="{0E6415AF-7ABF-7D43-B3C3-392F5AD3F563}" type="slidenum">
              <a:rPr lang="en-US" smtClean="0"/>
              <a:pPr algn="ctr"/>
              <a:t>‹#›</a:t>
            </a:fld>
            <a:endParaRPr lang="en-US" dirty="0"/>
          </a:p>
        </p:txBody>
      </p:sp>
    </p:spTree>
    <p:extLst>
      <p:ext uri="{BB962C8B-B14F-4D97-AF65-F5344CB8AC3E}">
        <p14:creationId xmlns:p14="http://schemas.microsoft.com/office/powerpoint/2010/main" val="303791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03087"/>
            <a:ext cx="5486400" cy="425054"/>
          </a:xfrm>
        </p:spPr>
        <p:txBody>
          <a:bodyPr anchor="b">
            <a:noAutofit/>
          </a:bodyPr>
          <a:lstStyle>
            <a:lvl1pPr algn="l">
              <a:defRPr sz="2400" b="1">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262218"/>
            <a:ext cx="5486400" cy="30861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3828140"/>
            <a:ext cx="5486400" cy="603647"/>
          </a:xfrm>
        </p:spPr>
        <p:txBody>
          <a:bodyPr>
            <a:normAutofit/>
          </a:bodyPr>
          <a:lstStyle>
            <a:lvl1pPr marL="0" indent="0">
              <a:buNone/>
              <a:defRPr sz="2400">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pPr algn="ctr"/>
            <a:r>
              <a:rPr lang="en-US" dirty="0"/>
              <a:t>Slide </a:t>
            </a:r>
            <a:fld id="{0E6415AF-7ABF-7D43-B3C3-392F5AD3F563}" type="slidenum">
              <a:rPr lang="en-US" smtClean="0"/>
              <a:pPr algn="ctr"/>
              <a:t>‹#›</a:t>
            </a:fld>
            <a:endParaRPr lang="en-US" dirty="0"/>
          </a:p>
        </p:txBody>
      </p:sp>
    </p:spTree>
    <p:extLst>
      <p:ext uri="{BB962C8B-B14F-4D97-AF65-F5344CB8AC3E}">
        <p14:creationId xmlns:p14="http://schemas.microsoft.com/office/powerpoint/2010/main" val="347664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descr="&quot; &quot;" title="&quot; &quot;"/>
          <p:cNvSpPr/>
          <p:nvPr userDrawn="1"/>
        </p:nvSpPr>
        <p:spPr>
          <a:xfrm>
            <a:off x="0" y="4543600"/>
            <a:ext cx="9152640" cy="599900"/>
          </a:xfrm>
          <a:prstGeom prst="rect">
            <a:avLst/>
          </a:prstGeom>
          <a:solidFill>
            <a:srgbClr val="26A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title="&quot; &quot;"/>
          <p:cNvSpPr txBox="1"/>
          <p:nvPr userDrawn="1"/>
        </p:nvSpPr>
        <p:spPr>
          <a:xfrm>
            <a:off x="7914340" y="4752490"/>
            <a:ext cx="1035840" cy="246221"/>
          </a:xfrm>
          <a:prstGeom prst="rect">
            <a:avLst/>
          </a:prstGeom>
          <a:noFill/>
        </p:spPr>
        <p:txBody>
          <a:bodyPr wrap="square" rtlCol="0">
            <a:spAutoFit/>
          </a:bodyPr>
          <a:lstStyle/>
          <a:p>
            <a:pPr algn="r"/>
            <a:r>
              <a:rPr lang="en-US" sz="1000" b="0" kern="900" spc="70" dirty="0">
                <a:solidFill>
                  <a:schemeClr val="bg1"/>
                </a:solidFill>
                <a:latin typeface="Century Gothic"/>
                <a:cs typeface="Century Gothic"/>
              </a:rPr>
              <a:t>ablenrc.org</a:t>
            </a:r>
          </a:p>
        </p:txBody>
      </p:sp>
      <p:cxnSp>
        <p:nvCxnSpPr>
          <p:cNvPr id="8" name="Straight Connector 7" descr="&quot; &quot;" title="&quot; &quot;"/>
          <p:cNvCxnSpPr/>
          <p:nvPr userDrawn="1"/>
        </p:nvCxnSpPr>
        <p:spPr>
          <a:xfrm>
            <a:off x="2857432" y="4900515"/>
            <a:ext cx="5079881" cy="0"/>
          </a:xfrm>
          <a:prstGeom prst="line">
            <a:avLst/>
          </a:prstGeom>
          <a:ln w="9525">
            <a:solidFill>
              <a:srgbClr val="BFC0BF"/>
            </a:solidFill>
          </a:ln>
          <a:effectLst/>
        </p:spPr>
        <p:style>
          <a:lnRef idx="2">
            <a:schemeClr val="accent1"/>
          </a:lnRef>
          <a:fillRef idx="0">
            <a:schemeClr val="accent1"/>
          </a:fillRef>
          <a:effectRef idx="1">
            <a:schemeClr val="accent1"/>
          </a:effectRef>
          <a:fontRef idx="minor">
            <a:schemeClr val="tx1"/>
          </a:fontRef>
        </p:style>
      </p:cxnSp>
      <p:pic>
        <p:nvPicPr>
          <p:cNvPr id="20" name="Picture 19" title="&quot; &quot;"/>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3173" y="4583607"/>
            <a:ext cx="2497036" cy="534149"/>
          </a:xfrm>
          <a:prstGeom prst="rect">
            <a:avLst/>
          </a:prstGeom>
        </p:spPr>
      </p:pic>
      <p:sp>
        <p:nvSpPr>
          <p:cNvPr id="3" name="Text Placeholder 2"/>
          <p:cNvSpPr>
            <a:spLocks noGrp="1"/>
          </p:cNvSpPr>
          <p:nvPr>
            <p:ph type="body" idx="1"/>
          </p:nvPr>
        </p:nvSpPr>
        <p:spPr>
          <a:xfrm>
            <a:off x="267830" y="1063229"/>
            <a:ext cx="8418970" cy="34803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67830" y="103007"/>
            <a:ext cx="813240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title="&quot; &quot;"/>
          <p:cNvSpPr>
            <a:spLocks noGrp="1"/>
          </p:cNvSpPr>
          <p:nvPr>
            <p:ph type="sldNum" sz="quarter" idx="4"/>
          </p:nvPr>
        </p:nvSpPr>
        <p:spPr>
          <a:xfrm>
            <a:off x="8786593" y="103007"/>
            <a:ext cx="357466" cy="857250"/>
          </a:xfrm>
          <a:prstGeom prst="rect">
            <a:avLst/>
          </a:prstGeom>
          <a:solidFill>
            <a:srgbClr val="636463"/>
          </a:solidFill>
          <a:ln>
            <a:noFill/>
          </a:ln>
        </p:spPr>
        <p:txBody>
          <a:bodyPr vert="vert" lIns="91440" tIns="45720" rIns="91440" bIns="45720" rtlCol="0" anchor="ctr"/>
          <a:lstStyle>
            <a:lvl1pPr algn="r">
              <a:defRPr sz="1200">
                <a:solidFill>
                  <a:schemeClr val="bg1"/>
                </a:solidFill>
                <a:latin typeface="Century Gothic"/>
                <a:cs typeface="Century Gothic"/>
              </a:defRPr>
            </a:lvl1pPr>
          </a:lstStyle>
          <a:p>
            <a:pPr algn="ctr"/>
            <a:r>
              <a:rPr lang="en-US" dirty="0"/>
              <a:t>Slide </a:t>
            </a:r>
            <a:fld id="{0E6415AF-7ABF-7D43-B3C3-392F5AD3F563}" type="slidenum">
              <a:rPr lang="en-US" smtClean="0"/>
              <a:pPr algn="ctr"/>
              <a:t>‹#›</a:t>
            </a:fld>
            <a:endParaRPr lang="en-US" dirty="0"/>
          </a:p>
        </p:txBody>
      </p:sp>
    </p:spTree>
    <p:extLst>
      <p:ext uri="{BB962C8B-B14F-4D97-AF65-F5344CB8AC3E}">
        <p14:creationId xmlns:p14="http://schemas.microsoft.com/office/powerpoint/2010/main" val="3905460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457200" rtl="0" eaLnBrk="1" latinLnBrk="0" hangingPunct="1">
        <a:spcBef>
          <a:spcPct val="0"/>
        </a:spcBef>
        <a:buNone/>
        <a:defRPr sz="3000" b="1" kern="1200" baseline="0">
          <a:solidFill>
            <a:srgbClr val="26A146"/>
          </a:solidFill>
          <a:latin typeface="Franklin Gothic Book" panose="020B0503020102020204" pitchFamily="34" charset="0"/>
          <a:ea typeface="+mj-ea"/>
          <a:cs typeface="Franklin Gothic Book" panose="020B0503020102020204" pitchFamily="34" charset="0"/>
        </a:defRPr>
      </a:lvl1pPr>
    </p:titleStyle>
    <p:bodyStyle>
      <a:lvl1pPr marL="342900" indent="-342900" algn="l" defTabSz="457200" rtl="0" eaLnBrk="1" latinLnBrk="0" hangingPunct="1">
        <a:lnSpc>
          <a:spcPct val="120000"/>
        </a:lnSpc>
        <a:spcBef>
          <a:spcPct val="20000"/>
        </a:spcBef>
        <a:buClr>
          <a:srgbClr val="26A146"/>
        </a:buClr>
        <a:buSzPct val="110000"/>
        <a:buFont typeface="Arial"/>
        <a:buChar char="•"/>
        <a:defRPr sz="2800" kern="1200">
          <a:solidFill>
            <a:schemeClr val="tx1"/>
          </a:solidFill>
          <a:latin typeface="Franklin Gothic Book" panose="020B0503020102020204" pitchFamily="34" charset="0"/>
          <a:ea typeface="+mn-ea"/>
          <a:cs typeface="Franklin Gothic Book" panose="020B0503020102020204" pitchFamily="34" charset="0"/>
        </a:defRPr>
      </a:lvl1pPr>
      <a:lvl2pPr marL="742950" indent="-285750" algn="l" defTabSz="457200" rtl="0" eaLnBrk="1" latinLnBrk="0" hangingPunct="1">
        <a:lnSpc>
          <a:spcPct val="120000"/>
        </a:lnSpc>
        <a:spcBef>
          <a:spcPct val="20000"/>
        </a:spcBef>
        <a:buSzPct val="80000"/>
        <a:buFont typeface="Courier New"/>
        <a:buChar char="o"/>
        <a:defRPr sz="2400" kern="1200">
          <a:solidFill>
            <a:srgbClr val="26A146"/>
          </a:solidFill>
          <a:latin typeface="Franklin Gothic Book" panose="020B0503020102020204" pitchFamily="34" charset="0"/>
          <a:ea typeface="+mn-ea"/>
          <a:cs typeface="Franklin Gothic Book" panose="020B0503020102020204" pitchFamily="34" charset="0"/>
        </a:defRPr>
      </a:lvl2pPr>
      <a:lvl3pPr marL="1143000" indent="-228600" algn="l" defTabSz="457200" rtl="0" eaLnBrk="1" latinLnBrk="0" hangingPunct="1">
        <a:lnSpc>
          <a:spcPct val="120000"/>
        </a:lnSpc>
        <a:spcBef>
          <a:spcPct val="20000"/>
        </a:spcBef>
        <a:buFont typeface="Arial"/>
        <a:buChar char="•"/>
        <a:defRPr sz="1800" kern="1200">
          <a:solidFill>
            <a:srgbClr val="636463"/>
          </a:solidFill>
          <a:latin typeface="Franklin Gothic Book" panose="020B0503020102020204" pitchFamily="34" charset="0"/>
          <a:ea typeface="+mn-ea"/>
          <a:cs typeface="Franklin Gothic Book" panose="020B0503020102020204" pitchFamily="34" charset="0"/>
        </a:defRPr>
      </a:lvl3pPr>
      <a:lvl4pPr marL="1600200" indent="-228600" algn="l" defTabSz="457200" rtl="0" eaLnBrk="1" latinLnBrk="0" hangingPunct="1">
        <a:lnSpc>
          <a:spcPct val="120000"/>
        </a:lnSpc>
        <a:spcBef>
          <a:spcPct val="20000"/>
        </a:spcBef>
        <a:buFont typeface="Arial"/>
        <a:buChar char="–"/>
        <a:defRPr sz="1400" kern="1200">
          <a:solidFill>
            <a:schemeClr val="tx1"/>
          </a:solidFill>
          <a:latin typeface="Franklin Gothic Book" panose="020B0503020102020204" pitchFamily="34" charset="0"/>
          <a:ea typeface="+mn-ea"/>
          <a:cs typeface="Franklin Gothic Book" panose="020B0503020102020204" pitchFamily="34" charset="0"/>
        </a:defRPr>
      </a:lvl4pPr>
      <a:lvl5pPr marL="2057400" indent="-228600" algn="l" defTabSz="457200" rtl="0" eaLnBrk="1" latinLnBrk="0" hangingPunct="1">
        <a:lnSpc>
          <a:spcPct val="120000"/>
        </a:lnSpc>
        <a:spcBef>
          <a:spcPct val="20000"/>
        </a:spcBef>
        <a:buFont typeface="Arial"/>
        <a:buChar char="»"/>
        <a:defRPr sz="1100" kern="1200">
          <a:solidFill>
            <a:schemeClr val="tx1"/>
          </a:solidFill>
          <a:latin typeface="Franklin Gothic Book" panose="020B0503020102020204" pitchFamily="34" charset="0"/>
          <a:ea typeface="+mn-ea"/>
          <a:cs typeface="Franklin Gothic Book" panose="020B05030201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hyperlink" Target="https://www.nationaldisabilityinstitute.org/financial-resilience-cent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ablenrc.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tionaldisabilityinstitute.org/reports/disability-race-and-ethnicity-factsheets-and-infographics/" TargetMode="External"/><Relationship Id="rId2" Type="http://schemas.openxmlformats.org/officeDocument/2006/relationships/hyperlink" Target="https://www.nationaldisabilityinstitute.org/reports/research-brief-race-ethnicity-and-disabilit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ablenrc.org/bipoc-outreach-toolki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hyperlink" Target="https://www.ablenrc.org/manage-account/" TargetMode="External"/><Relationship Id="rId4" Type="http://schemas.openxmlformats.org/officeDocument/2006/relationships/hyperlink" Target="https://www.ablenrc.org/get-started/"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hud.gov/sites/dfiles/OCHCO/documents/2019-09pihn.pdf" TargetMode="External"/><Relationship Id="rId3" Type="http://schemas.openxmlformats.org/officeDocument/2006/relationships/notesSlide" Target="../notesSlides/notesSlide11.xml"/><Relationship Id="rId7" Type="http://schemas.openxmlformats.org/officeDocument/2006/relationships/hyperlink" Target="http://www.fns.usda.gov/snap/treatment-able-accounts-determining-snap-eligibility"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www.medicaid.gov/federal-policy-guidance/downloads/smd17002.pdf" TargetMode="External"/><Relationship Id="rId5" Type="http://schemas.openxmlformats.org/officeDocument/2006/relationships/hyperlink" Target="https://secure.ssa.gov/apps10/poms.nsf/lnx/0501130740" TargetMode="External"/><Relationship Id="rId4" Type="http://schemas.openxmlformats.org/officeDocument/2006/relationships/hyperlink" Target="https://www.federalregister.gov/documents/2020/11/19/2020-22144/guidance-under-section-529a-qualified-able-programs"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www.ablenrc.org/select-a-state-program/" TargetMode="External"/><Relationship Id="rId5" Type="http://schemas.openxmlformats.org/officeDocument/2006/relationships/hyperlink" Target="https://www.ablenrc.org/state-plan-search/" TargetMode="External"/><Relationship Id="rId4" Type="http://schemas.openxmlformats.org/officeDocument/2006/relationships/hyperlink" Target="https://www.ablenrc.org/compare-states/"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http://www.ablenrc.org/frequently-asked-questions/"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s://www.ablenrc.org/able-to-save-podcast/" TargetMode="External"/><Relationship Id="rId5" Type="http://schemas.openxmlformats.org/officeDocument/2006/relationships/hyperlink" Target="https://www.ablenrc.org/able-account-decision-guide-series/" TargetMode="External"/><Relationship Id="rId4" Type="http://schemas.openxmlformats.org/officeDocument/2006/relationships/hyperlink" Target="http://www.ablenrc.org/"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www.ablenrc.org/employers/employer-toolkit/"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www.ablenrc.org/service-provider-toolkit/" TargetMode="External"/><Relationship Id="rId5" Type="http://schemas.openxmlformats.org/officeDocument/2006/relationships/hyperlink" Target="https://www.ablenrc.org/bipoc-outreach-toolkit/" TargetMode="External"/><Relationship Id="rId4" Type="http://schemas.openxmlformats.org/officeDocument/2006/relationships/hyperlink" Target="http://www.ablenrc.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blenrc.org/able-ambassadors/2020/"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hyperlink" Target="http://www.ablenrc.org/frequently-asked-questions/" TargetMode="External"/><Relationship Id="rId3" Type="http://schemas.openxmlformats.org/officeDocument/2006/relationships/notesSlide" Target="../notesSlides/notesSlide15.xml"/><Relationship Id="rId7" Type="http://schemas.openxmlformats.org/officeDocument/2006/relationships/hyperlink" Target="http://www.ablenrc.org/"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twitter.com/theABLENRC?lang=en" TargetMode="External"/><Relationship Id="rId5" Type="http://schemas.openxmlformats.org/officeDocument/2006/relationships/hyperlink" Target="https://www.facebook.com/theABLENRC/" TargetMode="External"/><Relationship Id="rId4" Type="http://schemas.openxmlformats.org/officeDocument/2006/relationships/hyperlink" Target="https://us8.list-manage.com/subscribe?%20u=ea6584491b7ab9daf6b074fe6&amp;id=f9c00579a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www.ablenrc.org/wp-content/uploads/2020/10/spt-able-disability-certificatio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ournals.sagepub.com/doi/10.1177/10442073211043521"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Basics of ABLE Accounts</a:t>
            </a:r>
            <a:endParaRPr lang="en-US" dirty="0"/>
          </a:p>
        </p:txBody>
      </p:sp>
      <p:sp>
        <p:nvSpPr>
          <p:cNvPr id="3" name="Subtitle 2"/>
          <p:cNvSpPr>
            <a:spLocks noGrp="1"/>
          </p:cNvSpPr>
          <p:nvPr>
            <p:ph type="subTitle" idx="1"/>
          </p:nvPr>
        </p:nvSpPr>
        <p:spPr>
          <a:xfrm>
            <a:off x="429877" y="3875524"/>
            <a:ext cx="7772400" cy="616811"/>
          </a:xfrm>
        </p:spPr>
        <p:txBody>
          <a:bodyPr>
            <a:normAutofit fontScale="70000" lnSpcReduction="20000"/>
          </a:bodyPr>
          <a:lstStyle/>
          <a:p>
            <a:r>
              <a:rPr lang="en-US" dirty="0" smtClean="0"/>
              <a:t>Note: This presentation has been tailored for outreach to Black, Indigenous and other People of Color communities and reflects 2021 numbers on ABLE.</a:t>
            </a:r>
            <a:endParaRPr lang="en-US" dirty="0"/>
          </a:p>
        </p:txBody>
      </p:sp>
      <p:sp>
        <p:nvSpPr>
          <p:cNvPr id="5" name="Rectangle 4" descr="Decorative banner"/>
          <p:cNvSpPr/>
          <p:nvPr/>
        </p:nvSpPr>
        <p:spPr>
          <a:xfrm>
            <a:off x="0" y="4742133"/>
            <a:ext cx="9144000" cy="396418"/>
          </a:xfrm>
          <a:prstGeom prst="rect">
            <a:avLst/>
          </a:prstGeom>
          <a:solidFill>
            <a:srgbClr val="26A1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58265" y="4759556"/>
            <a:ext cx="8027469" cy="307777"/>
          </a:xfrm>
          <a:prstGeom prst="rect">
            <a:avLst/>
          </a:prstGeom>
          <a:noFill/>
        </p:spPr>
        <p:txBody>
          <a:bodyPr wrap="square" rtlCol="0">
            <a:spAutoFit/>
          </a:bodyPr>
          <a:lstStyle/>
          <a:p>
            <a:pPr algn="ctr"/>
            <a:r>
              <a:rPr lang="en-US" sz="1400" i="1" dirty="0" smtClean="0">
                <a:solidFill>
                  <a:schemeClr val="bg1"/>
                </a:solidFill>
                <a:latin typeface="Trebuchet MS" charset="0"/>
                <a:ea typeface="Trebuchet MS" charset="0"/>
                <a:cs typeface="Trebuchet MS" charset="0"/>
              </a:rPr>
              <a:t>The ABLE National Resource Center is funded through a grant from Prudential. </a:t>
            </a:r>
            <a:endParaRPr lang="en-US" sz="1400" i="1" dirty="0">
              <a:solidFill>
                <a:schemeClr val="bg1"/>
              </a:solidFill>
              <a:latin typeface="Trebuchet MS" charset="0"/>
              <a:ea typeface="Trebuchet MS" charset="0"/>
              <a:cs typeface="Trebuchet MS" charset="0"/>
            </a:endParaRPr>
          </a:p>
        </p:txBody>
      </p:sp>
    </p:spTree>
    <p:custDataLst>
      <p:tags r:id="rId1"/>
    </p:custDataLst>
    <p:extLst>
      <p:ext uri="{BB962C8B-B14F-4D97-AF65-F5344CB8AC3E}">
        <p14:creationId xmlns:p14="http://schemas.microsoft.com/office/powerpoint/2010/main" val="1363544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28" y="0"/>
            <a:ext cx="8132400" cy="619125"/>
          </a:xfrm>
        </p:spPr>
        <p:txBody>
          <a:bodyPr>
            <a:normAutofit/>
          </a:bodyPr>
          <a:lstStyle/>
          <a:p>
            <a:r>
              <a:rPr lang="en-US" sz="2800" dirty="0"/>
              <a:t>Why </a:t>
            </a:r>
            <a:r>
              <a:rPr lang="en-US" sz="2800" dirty="0" smtClean="0"/>
              <a:t>Should I Save </a:t>
            </a:r>
            <a:r>
              <a:rPr lang="en-US" sz="2800" dirty="0"/>
              <a:t>in an ABLE Account</a:t>
            </a:r>
            <a:r>
              <a:rPr lang="en-US" sz="2800" dirty="0" smtClean="0"/>
              <a:t>? (slide 4 of 5)</a:t>
            </a:r>
            <a:endParaRPr lang="en-US" sz="1800" i="1" dirty="0"/>
          </a:p>
        </p:txBody>
      </p:sp>
      <p:sp>
        <p:nvSpPr>
          <p:cNvPr id="3" name="Content Placeholder 2"/>
          <p:cNvSpPr>
            <a:spLocks noGrp="1"/>
          </p:cNvSpPr>
          <p:nvPr>
            <p:ph idx="1"/>
          </p:nvPr>
        </p:nvSpPr>
        <p:spPr>
          <a:xfrm>
            <a:off x="267828" y="619125"/>
            <a:ext cx="8518765" cy="3825876"/>
          </a:xfrm>
        </p:spPr>
        <p:txBody>
          <a:bodyPr vert="horz" lIns="91440" tIns="45720" rIns="91440" bIns="45720" rtlCol="0" anchor="t">
            <a:noAutofit/>
          </a:bodyPr>
          <a:lstStyle/>
          <a:p>
            <a:pPr marL="0" indent="0">
              <a:lnSpc>
                <a:spcPct val="100000"/>
              </a:lnSpc>
              <a:spcBef>
                <a:spcPts val="600"/>
              </a:spcBef>
              <a:buNone/>
            </a:pPr>
            <a:r>
              <a:rPr lang="en-US" b="1" dirty="0" smtClean="0"/>
              <a:t>ABLE </a:t>
            </a:r>
            <a:r>
              <a:rPr lang="en-US" b="1" dirty="0"/>
              <a:t>account tax advantages:</a:t>
            </a:r>
          </a:p>
          <a:p>
            <a:pPr marL="571500" lvl="1">
              <a:lnSpc>
                <a:spcPct val="100000"/>
              </a:lnSpc>
              <a:spcBef>
                <a:spcPts val="600"/>
              </a:spcBef>
              <a:buClr>
                <a:srgbClr val="00B050"/>
              </a:buClr>
            </a:pPr>
            <a:r>
              <a:rPr lang="en-US" sz="2200" dirty="0">
                <a:solidFill>
                  <a:schemeClr val="tx1"/>
                </a:solidFill>
              </a:rPr>
              <a:t>The account </a:t>
            </a:r>
            <a:r>
              <a:rPr lang="en-US" sz="2200" dirty="0" smtClean="0">
                <a:solidFill>
                  <a:schemeClr val="tx1"/>
                </a:solidFill>
              </a:rPr>
              <a:t>balance (principle and income) can be invested through a variety of options offered by an ABLE program; </a:t>
            </a:r>
          </a:p>
          <a:p>
            <a:pPr marL="571500" lvl="1">
              <a:lnSpc>
                <a:spcPct val="100000"/>
              </a:lnSpc>
              <a:spcBef>
                <a:spcPts val="600"/>
              </a:spcBef>
              <a:buClr>
                <a:srgbClr val="00B050"/>
              </a:buClr>
            </a:pPr>
            <a:r>
              <a:rPr lang="en-US" sz="2200" dirty="0" smtClean="0">
                <a:solidFill>
                  <a:schemeClr val="tx1"/>
                </a:solidFill>
              </a:rPr>
              <a:t>Interest growth is tax-free when used for QDEs;</a:t>
            </a:r>
          </a:p>
          <a:p>
            <a:pPr marL="571500" lvl="1">
              <a:lnSpc>
                <a:spcPct val="100000"/>
              </a:lnSpc>
              <a:spcBef>
                <a:spcPts val="600"/>
              </a:spcBef>
              <a:buClr>
                <a:srgbClr val="00B050"/>
              </a:buClr>
            </a:pPr>
            <a:r>
              <a:rPr lang="en-US" sz="2200" dirty="0" smtClean="0">
                <a:solidFill>
                  <a:schemeClr val="tx1"/>
                </a:solidFill>
              </a:rPr>
              <a:t>Contributions into ABLE from family, friends, a Special Needs or Pooled Trust or a 529 College Savings Plan rollover, do not count as income by federally funded means-tested benefit programs;</a:t>
            </a:r>
          </a:p>
          <a:p>
            <a:pPr marL="571500" lvl="1">
              <a:lnSpc>
                <a:spcPct val="100000"/>
              </a:lnSpc>
              <a:spcBef>
                <a:spcPts val="600"/>
              </a:spcBef>
              <a:buClr>
                <a:srgbClr val="00B050"/>
              </a:buClr>
            </a:pPr>
            <a:r>
              <a:rPr lang="en-US" sz="2200" dirty="0">
                <a:solidFill>
                  <a:schemeClr val="tx1"/>
                </a:solidFill>
              </a:rPr>
              <a:t>The account owner, family, friends and others can contribute up to $15,000 per </a:t>
            </a:r>
            <a:r>
              <a:rPr lang="en-US" sz="2200" dirty="0" smtClean="0">
                <a:solidFill>
                  <a:schemeClr val="tx1"/>
                </a:solidFill>
              </a:rPr>
              <a:t>calendar year.</a:t>
            </a:r>
          </a:p>
        </p:txBody>
      </p:sp>
      <p:sp>
        <p:nvSpPr>
          <p:cNvPr id="7" name="Slide Number Placeholder 6"/>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10</a:t>
            </a:fld>
            <a:endParaRPr lang="en-US" dirty="0"/>
          </a:p>
        </p:txBody>
      </p:sp>
    </p:spTree>
    <p:custDataLst>
      <p:tags r:id="rId1"/>
    </p:custDataLst>
    <p:extLst>
      <p:ext uri="{BB962C8B-B14F-4D97-AF65-F5344CB8AC3E}">
        <p14:creationId xmlns:p14="http://schemas.microsoft.com/office/powerpoint/2010/main" val="1229967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28" y="0"/>
            <a:ext cx="8132400" cy="619125"/>
          </a:xfrm>
        </p:spPr>
        <p:txBody>
          <a:bodyPr>
            <a:normAutofit/>
          </a:bodyPr>
          <a:lstStyle/>
          <a:p>
            <a:r>
              <a:rPr lang="en-US" sz="2800" dirty="0"/>
              <a:t>Why </a:t>
            </a:r>
            <a:r>
              <a:rPr lang="en-US" sz="2800" dirty="0" smtClean="0"/>
              <a:t>Should I Save </a:t>
            </a:r>
            <a:r>
              <a:rPr lang="en-US" sz="2800" dirty="0"/>
              <a:t>in an ABLE Account</a:t>
            </a:r>
            <a:r>
              <a:rPr lang="en-US" sz="2800" dirty="0" smtClean="0"/>
              <a:t>? (slide </a:t>
            </a:r>
            <a:r>
              <a:rPr lang="en-US" sz="2800" dirty="0" smtClean="0"/>
              <a:t>5 </a:t>
            </a:r>
            <a:r>
              <a:rPr lang="en-US" sz="2800" dirty="0" smtClean="0"/>
              <a:t>of </a:t>
            </a:r>
            <a:r>
              <a:rPr lang="en-US" sz="2800" dirty="0" smtClean="0"/>
              <a:t>5)</a:t>
            </a:r>
            <a:endParaRPr lang="en-US" sz="1800" i="1" dirty="0"/>
          </a:p>
        </p:txBody>
      </p:sp>
      <p:sp>
        <p:nvSpPr>
          <p:cNvPr id="3" name="Content Placeholder 2"/>
          <p:cNvSpPr>
            <a:spLocks noGrp="1"/>
          </p:cNvSpPr>
          <p:nvPr>
            <p:ph idx="1"/>
          </p:nvPr>
        </p:nvSpPr>
        <p:spPr>
          <a:xfrm>
            <a:off x="267828" y="619125"/>
            <a:ext cx="8518765" cy="3825875"/>
          </a:xfrm>
        </p:spPr>
        <p:txBody>
          <a:bodyPr vert="horz" lIns="91440" tIns="45720" rIns="91440" bIns="45720" rtlCol="0" anchor="t">
            <a:noAutofit/>
          </a:bodyPr>
          <a:lstStyle/>
          <a:p>
            <a:pPr marL="0" indent="0">
              <a:lnSpc>
                <a:spcPct val="100000"/>
              </a:lnSpc>
              <a:spcBef>
                <a:spcPts val="600"/>
              </a:spcBef>
              <a:buNone/>
            </a:pPr>
            <a:r>
              <a:rPr lang="en-US" b="1" dirty="0" smtClean="0"/>
              <a:t>ABLE </a:t>
            </a:r>
            <a:r>
              <a:rPr lang="en-US" b="1" dirty="0"/>
              <a:t>account tax </a:t>
            </a:r>
            <a:r>
              <a:rPr lang="en-US" b="1" dirty="0" smtClean="0"/>
              <a:t>advantages</a:t>
            </a:r>
            <a:r>
              <a:rPr lang="en-US" sz="1600" b="1" dirty="0" smtClean="0"/>
              <a:t>, continued</a:t>
            </a:r>
            <a:r>
              <a:rPr lang="en-US" b="1" dirty="0" smtClean="0"/>
              <a:t>:</a:t>
            </a:r>
            <a:endParaRPr lang="en-US" b="1" dirty="0"/>
          </a:p>
          <a:p>
            <a:pPr marL="571500" lvl="1">
              <a:lnSpc>
                <a:spcPct val="100000"/>
              </a:lnSpc>
              <a:spcBef>
                <a:spcPts val="600"/>
              </a:spcBef>
              <a:buClr>
                <a:srgbClr val="00B050"/>
              </a:buClr>
            </a:pPr>
            <a:r>
              <a:rPr lang="en-US" sz="2200" dirty="0" smtClean="0">
                <a:solidFill>
                  <a:schemeClr val="tx1"/>
                </a:solidFill>
              </a:rPr>
              <a:t>An ABLE account owner who works and does not participate in an employer sponsored retirement account may save up to an additional $12,760 within ABLE, from their earnings. For residents of Alaska, that is $15,950; residents of Hawaii, $14,680.</a:t>
            </a:r>
          </a:p>
          <a:p>
            <a:pPr marL="571500" lvl="1">
              <a:lnSpc>
                <a:spcPct val="100000"/>
              </a:lnSpc>
              <a:spcBef>
                <a:spcPts val="600"/>
              </a:spcBef>
              <a:buClr>
                <a:srgbClr val="00B050"/>
              </a:buClr>
            </a:pPr>
            <a:r>
              <a:rPr lang="en-US" sz="2200" dirty="0" smtClean="0">
                <a:solidFill>
                  <a:schemeClr val="tx1"/>
                </a:solidFill>
              </a:rPr>
              <a:t>State ABLE plans allow, over time, savings of up to $235,000 to $529,000.</a:t>
            </a:r>
          </a:p>
        </p:txBody>
      </p:sp>
      <p:sp>
        <p:nvSpPr>
          <p:cNvPr id="7" name="Slide Number Placeholder 6"/>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11</a:t>
            </a:fld>
            <a:endParaRPr lang="en-US" dirty="0"/>
          </a:p>
        </p:txBody>
      </p:sp>
    </p:spTree>
    <p:custDataLst>
      <p:tags r:id="rId1"/>
    </p:custDataLst>
    <p:extLst>
      <p:ext uri="{BB962C8B-B14F-4D97-AF65-F5344CB8AC3E}">
        <p14:creationId xmlns:p14="http://schemas.microsoft.com/office/powerpoint/2010/main" val="1650374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103007"/>
            <a:ext cx="8132400" cy="487543"/>
          </a:xfrm>
        </p:spPr>
        <p:txBody>
          <a:bodyPr>
            <a:noAutofit/>
          </a:bodyPr>
          <a:lstStyle/>
          <a:p>
            <a:r>
              <a:rPr lang="en-US" sz="2800" dirty="0" smtClean="0"/>
              <a:t>Countable Income:</a:t>
            </a:r>
            <a:endParaRPr lang="en-US" sz="2800" dirty="0"/>
          </a:p>
        </p:txBody>
      </p:sp>
      <p:sp>
        <p:nvSpPr>
          <p:cNvPr id="3" name="Content Placeholder 2"/>
          <p:cNvSpPr>
            <a:spLocks noGrp="1"/>
          </p:cNvSpPr>
          <p:nvPr>
            <p:ph idx="1"/>
          </p:nvPr>
        </p:nvSpPr>
        <p:spPr>
          <a:xfrm>
            <a:off x="267830" y="590551"/>
            <a:ext cx="8418970" cy="3953050"/>
          </a:xfrm>
        </p:spPr>
        <p:txBody>
          <a:bodyPr>
            <a:normAutofit/>
          </a:bodyPr>
          <a:lstStyle/>
          <a:p>
            <a:pPr marL="0" indent="0">
              <a:lnSpc>
                <a:spcPct val="100000"/>
              </a:lnSpc>
              <a:spcBef>
                <a:spcPts val="600"/>
              </a:spcBef>
              <a:buNone/>
            </a:pPr>
            <a:r>
              <a:rPr lang="en-US" sz="2200" b="1" dirty="0" smtClean="0"/>
              <a:t>An ABLE account is a protected savings account.</a:t>
            </a:r>
          </a:p>
          <a:p>
            <a:pPr>
              <a:lnSpc>
                <a:spcPct val="100000"/>
              </a:lnSpc>
              <a:spcBef>
                <a:spcPts val="600"/>
              </a:spcBef>
            </a:pPr>
            <a:r>
              <a:rPr lang="en-US" sz="2200" dirty="0" smtClean="0"/>
              <a:t>Examples of income saved from the following sources still counts as income - </a:t>
            </a:r>
            <a:r>
              <a:rPr lang="en-US" sz="2200" b="1" i="1" dirty="0" smtClean="0"/>
              <a:t>by means-tested benefit programs </a:t>
            </a:r>
            <a:r>
              <a:rPr lang="en-US" sz="2200" dirty="0" smtClean="0"/>
              <a:t>- even when deposited directly into an ABLE account: </a:t>
            </a:r>
          </a:p>
          <a:p>
            <a:pPr lvl="1">
              <a:lnSpc>
                <a:spcPct val="100000"/>
              </a:lnSpc>
              <a:spcBef>
                <a:spcPts val="600"/>
              </a:spcBef>
            </a:pPr>
            <a:r>
              <a:rPr lang="en-US" sz="2000" dirty="0" smtClean="0"/>
              <a:t>Earned income and self-employment income;  </a:t>
            </a:r>
          </a:p>
          <a:p>
            <a:pPr lvl="1">
              <a:lnSpc>
                <a:spcPct val="100000"/>
              </a:lnSpc>
              <a:spcBef>
                <a:spcPts val="600"/>
              </a:spcBef>
            </a:pPr>
            <a:r>
              <a:rPr lang="en-US" sz="2000" dirty="0" smtClean="0"/>
              <a:t>Child </a:t>
            </a:r>
            <a:r>
              <a:rPr lang="en-US" sz="2000" dirty="0"/>
              <a:t>support and </a:t>
            </a:r>
            <a:r>
              <a:rPr lang="en-US" sz="2000" dirty="0" smtClean="0"/>
              <a:t>maintenance; </a:t>
            </a:r>
            <a:endParaRPr lang="en-US" sz="2000" dirty="0"/>
          </a:p>
          <a:p>
            <a:pPr lvl="1">
              <a:lnSpc>
                <a:spcPct val="100000"/>
              </a:lnSpc>
              <a:spcBef>
                <a:spcPts val="600"/>
              </a:spcBef>
            </a:pPr>
            <a:r>
              <a:rPr lang="en-US" sz="2000" dirty="0" smtClean="0"/>
              <a:t>Unearned income such as alimony, unemployment compensation, worker’s compensation, pension, retirement benefits, 403b and 401k distributions, and veteran’s benefits.</a:t>
            </a:r>
          </a:p>
          <a:p>
            <a:pPr>
              <a:lnSpc>
                <a:spcPct val="100000"/>
              </a:lnSpc>
              <a:spcBef>
                <a:spcPts val="600"/>
              </a:spcBef>
            </a:pPr>
            <a:r>
              <a:rPr lang="en-US" sz="2200" dirty="0" smtClean="0"/>
              <a:t>SSDI benefits are not “means-tested” benefits.</a:t>
            </a:r>
            <a:endParaRPr lang="en-US" sz="2200" dirty="0"/>
          </a:p>
        </p:txBody>
      </p:sp>
      <p:sp>
        <p:nvSpPr>
          <p:cNvPr id="7" name="Slide Number Placeholder 6"/>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12</a:t>
            </a:fld>
            <a:endParaRPr lang="en-US" dirty="0"/>
          </a:p>
        </p:txBody>
      </p:sp>
    </p:spTree>
    <p:custDataLst>
      <p:tags r:id="rId1"/>
    </p:custDataLst>
    <p:extLst>
      <p:ext uri="{BB962C8B-B14F-4D97-AF65-F5344CB8AC3E}">
        <p14:creationId xmlns:p14="http://schemas.microsoft.com/office/powerpoint/2010/main" val="250957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Open an ABLE Account?</a:t>
            </a:r>
            <a:endParaRPr lang="en-US" dirty="0"/>
          </a:p>
        </p:txBody>
      </p:sp>
      <p:sp>
        <p:nvSpPr>
          <p:cNvPr id="4" name="Slide Number Placeholder 3"/>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13</a:t>
            </a:fld>
            <a:endParaRPr lang="en-US" dirty="0"/>
          </a:p>
        </p:txBody>
      </p:sp>
    </p:spTree>
    <p:extLst>
      <p:ext uri="{BB962C8B-B14F-4D97-AF65-F5344CB8AC3E}">
        <p14:creationId xmlns:p14="http://schemas.microsoft.com/office/powerpoint/2010/main" val="3260746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103007"/>
            <a:ext cx="8132400" cy="516118"/>
          </a:xfrm>
        </p:spPr>
        <p:txBody>
          <a:bodyPr>
            <a:noAutofit/>
          </a:bodyPr>
          <a:lstStyle/>
          <a:p>
            <a:r>
              <a:rPr lang="en-US" sz="3200" dirty="0" smtClean="0"/>
              <a:t>How Do I Open An ABLE Account?</a:t>
            </a:r>
            <a:endParaRPr lang="en-US" sz="3200" dirty="0"/>
          </a:p>
        </p:txBody>
      </p:sp>
      <p:sp>
        <p:nvSpPr>
          <p:cNvPr id="3" name="Content Placeholder 2"/>
          <p:cNvSpPr>
            <a:spLocks noGrp="1"/>
          </p:cNvSpPr>
          <p:nvPr>
            <p:ph idx="1"/>
          </p:nvPr>
        </p:nvSpPr>
        <p:spPr>
          <a:xfrm>
            <a:off x="267830" y="698639"/>
            <a:ext cx="8418970" cy="3825654"/>
          </a:xfrm>
        </p:spPr>
        <p:txBody>
          <a:bodyPr>
            <a:normAutofit fontScale="85000" lnSpcReduction="10000"/>
          </a:bodyPr>
          <a:lstStyle/>
          <a:p>
            <a:r>
              <a:rPr lang="en-US" dirty="0" smtClean="0"/>
              <a:t>ABLE </a:t>
            </a:r>
            <a:r>
              <a:rPr lang="en-US" dirty="0"/>
              <a:t>accounts are </a:t>
            </a:r>
            <a:r>
              <a:rPr lang="en-US" dirty="0" smtClean="0"/>
              <a:t>predominantly opened online; contact the ABLE plan for alternatives.</a:t>
            </a:r>
          </a:p>
          <a:p>
            <a:r>
              <a:rPr lang="en-US" dirty="0" smtClean="0"/>
              <a:t>The average amount of time it takes to complete the registration form to open an ABLE account online is </a:t>
            </a:r>
            <a:r>
              <a:rPr lang="en-US" dirty="0"/>
              <a:t>less than ten minutes</a:t>
            </a:r>
            <a:r>
              <a:rPr lang="en-US" dirty="0" smtClean="0"/>
              <a:t>.</a:t>
            </a:r>
          </a:p>
          <a:p>
            <a:pPr lvl="1"/>
            <a:r>
              <a:rPr lang="en-US" sz="2100" dirty="0" smtClean="0"/>
              <a:t>ABLE programs require a person read the State ABLE disclosure document prior to opening an account. This takes time beyond that “ten minutes” and will provide important information about making savings choices in an ABLE program in addition to preparing to complete the online form.</a:t>
            </a:r>
          </a:p>
          <a:p>
            <a:r>
              <a:rPr lang="en-US" dirty="0" smtClean="0"/>
              <a:t>Once the account is open, the account owner can grant others permission (revocable) to access various levels of information about the account and/or to take specified actions on the account.</a:t>
            </a:r>
            <a:endParaRPr lang="en-US" dirty="0"/>
          </a:p>
        </p:txBody>
      </p:sp>
      <p:sp>
        <p:nvSpPr>
          <p:cNvPr id="7" name="Slide Number Placeholder 6"/>
          <p:cNvSpPr>
            <a:spLocks noGrp="1"/>
          </p:cNvSpPr>
          <p:nvPr>
            <p:ph type="sldNum" sz="quarter" idx="12"/>
          </p:nvPr>
        </p:nvSpPr>
        <p:spPr/>
        <p:txBody>
          <a:bodyPr/>
          <a:lstStyle/>
          <a:p>
            <a:pPr algn="ctr"/>
            <a:r>
              <a:rPr lang="en-US" smtClean="0"/>
              <a:t>Slide </a:t>
            </a:r>
            <a:fld id="{0E6415AF-7ABF-7D43-B3C3-392F5AD3F563}" type="slidenum">
              <a:rPr lang="en-US" smtClean="0"/>
              <a:pPr algn="ctr"/>
              <a:t>14</a:t>
            </a:fld>
            <a:endParaRPr lang="en-US" dirty="0"/>
          </a:p>
        </p:txBody>
      </p:sp>
    </p:spTree>
    <p:extLst>
      <p:ext uri="{BB962C8B-B14F-4D97-AF65-F5344CB8AC3E}">
        <p14:creationId xmlns:p14="http://schemas.microsoft.com/office/powerpoint/2010/main" val="232006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16" y="2541851"/>
            <a:ext cx="4496381" cy="1021556"/>
          </a:xfrm>
        </p:spPr>
        <p:txBody>
          <a:bodyPr>
            <a:normAutofit fontScale="90000"/>
          </a:bodyPr>
          <a:lstStyle/>
          <a:p>
            <a:r>
              <a:rPr lang="en-US" dirty="0" smtClean="0"/>
              <a:t>What Purchases Can I Make Using My ABLE Account?</a:t>
            </a:r>
            <a:endParaRPr lang="en-US" dirty="0"/>
          </a:p>
        </p:txBody>
      </p:sp>
      <p:sp>
        <p:nvSpPr>
          <p:cNvPr id="4" name="Slide Number Placeholder 3"/>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15</a:t>
            </a:fld>
            <a:endParaRPr lang="en-US" dirty="0"/>
          </a:p>
        </p:txBody>
      </p:sp>
    </p:spTree>
    <p:extLst>
      <p:ext uri="{BB962C8B-B14F-4D97-AF65-F5344CB8AC3E}">
        <p14:creationId xmlns:p14="http://schemas.microsoft.com/office/powerpoint/2010/main" val="50775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103007"/>
            <a:ext cx="8132400" cy="525643"/>
          </a:xfrm>
        </p:spPr>
        <p:txBody>
          <a:bodyPr>
            <a:noAutofit/>
          </a:bodyPr>
          <a:lstStyle/>
          <a:p>
            <a:r>
              <a:rPr lang="en-US" sz="3200" dirty="0" smtClean="0"/>
              <a:t>ABLE Qualified Disability Expenses (QDEs)</a:t>
            </a:r>
            <a:endParaRPr lang="en-US" sz="3200" dirty="0"/>
          </a:p>
        </p:txBody>
      </p:sp>
      <p:sp>
        <p:nvSpPr>
          <p:cNvPr id="3" name="Content Placeholder 2"/>
          <p:cNvSpPr>
            <a:spLocks noGrp="1"/>
          </p:cNvSpPr>
          <p:nvPr>
            <p:ph idx="1"/>
          </p:nvPr>
        </p:nvSpPr>
        <p:spPr>
          <a:xfrm>
            <a:off x="267830" y="628651"/>
            <a:ext cx="8418970" cy="3914950"/>
          </a:xfrm>
        </p:spPr>
        <p:txBody>
          <a:bodyPr>
            <a:noAutofit/>
          </a:bodyPr>
          <a:lstStyle/>
          <a:p>
            <a:pPr>
              <a:lnSpc>
                <a:spcPct val="100000"/>
              </a:lnSpc>
              <a:spcBef>
                <a:spcPts val="0"/>
              </a:spcBef>
            </a:pPr>
            <a:r>
              <a:rPr lang="en-US" sz="2200" dirty="0" smtClean="0"/>
              <a:t>Education;</a:t>
            </a:r>
          </a:p>
          <a:p>
            <a:pPr>
              <a:lnSpc>
                <a:spcPct val="100000"/>
              </a:lnSpc>
              <a:spcBef>
                <a:spcPts val="0"/>
              </a:spcBef>
            </a:pPr>
            <a:r>
              <a:rPr lang="en-US" sz="2200" dirty="0" smtClean="0"/>
              <a:t>Basic living expenses including food and shelter;</a:t>
            </a:r>
          </a:p>
          <a:p>
            <a:pPr>
              <a:lnSpc>
                <a:spcPct val="100000"/>
              </a:lnSpc>
              <a:spcBef>
                <a:spcPts val="0"/>
              </a:spcBef>
            </a:pPr>
            <a:r>
              <a:rPr lang="en-US" sz="2200" dirty="0" smtClean="0"/>
              <a:t>Housing including utilities, rent, modification, purchase, property taxes; </a:t>
            </a:r>
          </a:p>
          <a:p>
            <a:pPr>
              <a:lnSpc>
                <a:spcPct val="100000"/>
              </a:lnSpc>
              <a:spcBef>
                <a:spcPts val="0"/>
              </a:spcBef>
            </a:pPr>
            <a:r>
              <a:rPr lang="en-US" sz="2200" dirty="0" smtClean="0"/>
              <a:t>Transportation;</a:t>
            </a:r>
          </a:p>
          <a:p>
            <a:pPr>
              <a:lnSpc>
                <a:spcPct val="100000"/>
              </a:lnSpc>
              <a:spcBef>
                <a:spcPts val="0"/>
              </a:spcBef>
            </a:pPr>
            <a:r>
              <a:rPr lang="en-US" sz="2200" dirty="0" smtClean="0"/>
              <a:t>Employment </a:t>
            </a:r>
            <a:r>
              <a:rPr lang="en-US" sz="2200" dirty="0"/>
              <a:t>training and </a:t>
            </a:r>
            <a:r>
              <a:rPr lang="en-US" sz="2200" dirty="0" smtClean="0"/>
              <a:t>support;</a:t>
            </a:r>
          </a:p>
          <a:p>
            <a:pPr>
              <a:lnSpc>
                <a:spcPct val="100000"/>
              </a:lnSpc>
              <a:spcBef>
                <a:spcPts val="0"/>
              </a:spcBef>
            </a:pPr>
            <a:r>
              <a:rPr lang="en-US" sz="2200" dirty="0" smtClean="0"/>
              <a:t>Assistive technology;</a:t>
            </a:r>
          </a:p>
          <a:p>
            <a:pPr>
              <a:lnSpc>
                <a:spcPct val="100000"/>
              </a:lnSpc>
              <a:spcBef>
                <a:spcPts val="0"/>
              </a:spcBef>
            </a:pPr>
            <a:r>
              <a:rPr lang="en-US" sz="2200" dirty="0" smtClean="0"/>
              <a:t>Personal </a:t>
            </a:r>
            <a:r>
              <a:rPr lang="en-US" sz="2200" dirty="0"/>
              <a:t>support </a:t>
            </a:r>
            <a:r>
              <a:rPr lang="en-US" sz="2200" dirty="0" smtClean="0"/>
              <a:t>services;</a:t>
            </a:r>
          </a:p>
          <a:p>
            <a:pPr>
              <a:lnSpc>
                <a:spcPct val="100000"/>
              </a:lnSpc>
              <a:spcBef>
                <a:spcPts val="0"/>
              </a:spcBef>
            </a:pPr>
            <a:r>
              <a:rPr lang="en-US" sz="2200" dirty="0" smtClean="0"/>
              <a:t>Health </a:t>
            </a:r>
            <a:r>
              <a:rPr lang="en-US" sz="2200" dirty="0"/>
              <a:t>care </a:t>
            </a:r>
            <a:r>
              <a:rPr lang="en-US" sz="2200" dirty="0" smtClean="0"/>
              <a:t>expenses;</a:t>
            </a:r>
          </a:p>
          <a:p>
            <a:pPr>
              <a:lnSpc>
                <a:spcPct val="100000"/>
              </a:lnSpc>
              <a:spcBef>
                <a:spcPts val="0"/>
              </a:spcBef>
            </a:pPr>
            <a:r>
              <a:rPr lang="en-US" sz="2200" dirty="0" smtClean="0"/>
              <a:t>Legal fees and financial management;</a:t>
            </a:r>
          </a:p>
          <a:p>
            <a:pPr>
              <a:lnSpc>
                <a:spcPct val="100000"/>
              </a:lnSpc>
              <a:spcBef>
                <a:spcPts val="0"/>
              </a:spcBef>
            </a:pPr>
            <a:r>
              <a:rPr lang="en-US" sz="2200" dirty="0" smtClean="0"/>
              <a:t>Funeral and burial expenses.</a:t>
            </a:r>
            <a:endParaRPr lang="en-US" sz="2200" dirty="0"/>
          </a:p>
        </p:txBody>
      </p:sp>
      <p:sp>
        <p:nvSpPr>
          <p:cNvPr id="7" name="Slide Number Placeholder 6"/>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16</a:t>
            </a:fld>
            <a:endParaRPr lang="en-US" dirty="0"/>
          </a:p>
        </p:txBody>
      </p:sp>
    </p:spTree>
    <p:custDataLst>
      <p:tags r:id="rId1"/>
    </p:custDataLst>
    <p:extLst>
      <p:ext uri="{BB962C8B-B14F-4D97-AF65-F5344CB8AC3E}">
        <p14:creationId xmlns:p14="http://schemas.microsoft.com/office/powerpoint/2010/main" val="94430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163967"/>
            <a:ext cx="8132400" cy="647066"/>
          </a:xfrm>
        </p:spPr>
        <p:txBody>
          <a:bodyPr>
            <a:noAutofit/>
          </a:bodyPr>
          <a:lstStyle/>
          <a:p>
            <a:r>
              <a:rPr lang="en-US" sz="2800" dirty="0" smtClean="0"/>
              <a:t>ABLE can be used for </a:t>
            </a:r>
            <a:r>
              <a:rPr lang="en-US" sz="2800" dirty="0"/>
              <a:t>COVID-19-Related </a:t>
            </a:r>
            <a:r>
              <a:rPr lang="en-US" sz="2800" dirty="0" smtClean="0"/>
              <a:t>Expenses</a:t>
            </a:r>
            <a:endParaRPr lang="en-US" sz="2800" dirty="0"/>
          </a:p>
        </p:txBody>
      </p:sp>
      <p:sp>
        <p:nvSpPr>
          <p:cNvPr id="3" name="Content Placeholder 2"/>
          <p:cNvSpPr>
            <a:spLocks noGrp="1"/>
          </p:cNvSpPr>
          <p:nvPr>
            <p:ph idx="1"/>
          </p:nvPr>
        </p:nvSpPr>
        <p:spPr>
          <a:xfrm>
            <a:off x="267830" y="829796"/>
            <a:ext cx="8418970" cy="3760231"/>
          </a:xfrm>
        </p:spPr>
        <p:txBody>
          <a:bodyPr>
            <a:normAutofit/>
          </a:bodyPr>
          <a:lstStyle/>
          <a:p>
            <a:pPr lvl="0"/>
            <a:r>
              <a:rPr lang="en-US" sz="2200" dirty="0" smtClean="0"/>
              <a:t>Personal protective equipment;</a:t>
            </a:r>
          </a:p>
          <a:p>
            <a:pPr lvl="0"/>
            <a:r>
              <a:rPr lang="en-US" sz="2200" dirty="0" smtClean="0"/>
              <a:t>Delivery charges for food, prescriptions, and groceries;</a:t>
            </a:r>
          </a:p>
          <a:p>
            <a:pPr lvl="0"/>
            <a:r>
              <a:rPr lang="en-US" sz="2200" dirty="0" smtClean="0"/>
              <a:t>Housing expenses for primary residence as well as expenses to stay in a hotel to shelter in place in a high risk situation;  </a:t>
            </a:r>
          </a:p>
          <a:p>
            <a:pPr lvl="0">
              <a:spcBef>
                <a:spcPts val="600"/>
              </a:spcBef>
            </a:pPr>
            <a:r>
              <a:rPr lang="en-US" sz="2200" dirty="0" smtClean="0"/>
              <a:t>Health care costs such as deductibles, copays or other charges or for private personal care or attendant services.</a:t>
            </a:r>
          </a:p>
          <a:p>
            <a:pPr marL="0" lvl="0" indent="0">
              <a:lnSpc>
                <a:spcPct val="100000"/>
              </a:lnSpc>
              <a:spcBef>
                <a:spcPts val="600"/>
              </a:spcBef>
              <a:buNone/>
            </a:pPr>
            <a:r>
              <a:rPr lang="en-US" sz="2200" b="1" dirty="0" smtClean="0"/>
              <a:t>COVID-19 Specific Financial Information for People with Disabilities:</a:t>
            </a:r>
          </a:p>
          <a:p>
            <a:pPr marL="0" lvl="0" indent="0">
              <a:lnSpc>
                <a:spcPct val="100000"/>
              </a:lnSpc>
              <a:buNone/>
            </a:pPr>
            <a:r>
              <a:rPr lang="en-US" sz="2200" b="1" dirty="0" smtClean="0">
                <a:hlinkClick r:id="rId2"/>
              </a:rPr>
              <a:t>https</a:t>
            </a:r>
            <a:r>
              <a:rPr lang="en-US" sz="2200" b="1" dirty="0">
                <a:hlinkClick r:id="rId2"/>
              </a:rPr>
              <a:t>://www.nationaldisabilityinstitute.org/financial-resilience-center</a:t>
            </a:r>
            <a:r>
              <a:rPr lang="en-US" sz="2200" b="1" dirty="0" smtClean="0">
                <a:hlinkClick r:id="rId2"/>
              </a:rPr>
              <a:t>/</a:t>
            </a:r>
            <a:r>
              <a:rPr lang="en-US" sz="2200" b="1" dirty="0" smtClean="0"/>
              <a:t> </a:t>
            </a:r>
          </a:p>
          <a:p>
            <a:pPr lvl="0"/>
            <a:endParaRPr lang="en-US" dirty="0" smtClean="0"/>
          </a:p>
        </p:txBody>
      </p:sp>
      <p:sp>
        <p:nvSpPr>
          <p:cNvPr id="4" name="Slide Number Placeholder 3"/>
          <p:cNvSpPr>
            <a:spLocks noGrp="1"/>
          </p:cNvSpPr>
          <p:nvPr>
            <p:ph type="sldNum" sz="quarter" idx="12"/>
          </p:nvPr>
        </p:nvSpPr>
        <p:spPr/>
        <p:txBody>
          <a:bodyPr/>
          <a:lstStyle/>
          <a:p>
            <a:r>
              <a:rPr lang="en-US" dirty="0" smtClean="0"/>
              <a:t> </a:t>
            </a:r>
            <a:fld id="{0E6415AF-7ABF-7D43-B3C3-392F5AD3F563}" type="slidenum">
              <a:rPr lang="en-US" smtClean="0"/>
              <a:pPr/>
              <a:t>17</a:t>
            </a:fld>
            <a:endParaRPr lang="en-US" dirty="0"/>
          </a:p>
        </p:txBody>
      </p:sp>
    </p:spTree>
    <p:extLst>
      <p:ext uri="{BB962C8B-B14F-4D97-AF65-F5344CB8AC3E}">
        <p14:creationId xmlns:p14="http://schemas.microsoft.com/office/powerpoint/2010/main" val="374036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16" y="1953454"/>
            <a:ext cx="4496381" cy="1021556"/>
          </a:xfrm>
        </p:spPr>
        <p:txBody>
          <a:bodyPr>
            <a:normAutofit fontScale="90000"/>
          </a:bodyPr>
          <a:lstStyle/>
          <a:p>
            <a:r>
              <a:rPr lang="en-US" dirty="0" smtClean="0"/>
              <a:t>Why is ABLE Especially  Important for BIPOC Individuals and Families?</a:t>
            </a:r>
            <a:endParaRPr lang="en-US" dirty="0"/>
          </a:p>
        </p:txBody>
      </p:sp>
      <p:sp>
        <p:nvSpPr>
          <p:cNvPr id="4" name="Slide Number Placeholder 3"/>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18</a:t>
            </a:fld>
            <a:endParaRPr lang="en-US" dirty="0"/>
          </a:p>
        </p:txBody>
      </p:sp>
    </p:spTree>
    <p:extLst>
      <p:ext uri="{BB962C8B-B14F-4D97-AF65-F5344CB8AC3E}">
        <p14:creationId xmlns:p14="http://schemas.microsoft.com/office/powerpoint/2010/main" val="3500268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67830" y="228601"/>
            <a:ext cx="8418970" cy="4315000"/>
          </a:xfrm>
        </p:spPr>
        <p:txBody>
          <a:bodyPr>
            <a:normAutofit/>
          </a:bodyPr>
          <a:lstStyle/>
          <a:p>
            <a:pPr marL="0" indent="0">
              <a:buNone/>
            </a:pPr>
            <a:r>
              <a:rPr lang="en-US" sz="1650" b="1" dirty="0"/>
              <a:t>Across all racial/ethnic groups,</a:t>
            </a:r>
            <a:r>
              <a:rPr lang="en-US" sz="1650" b="1" dirty="0">
                <a:solidFill>
                  <a:srgbClr val="657A7C"/>
                </a:solidFill>
              </a:rPr>
              <a:t> </a:t>
            </a:r>
            <a:r>
              <a:rPr lang="en-US" sz="1650" b="1" dirty="0">
                <a:solidFill>
                  <a:srgbClr val="D14200"/>
                </a:solidFill>
              </a:rPr>
              <a:t>households with a disabled working-age householder have lower net worth</a:t>
            </a:r>
            <a:r>
              <a:rPr lang="en-US" sz="1650" b="1" dirty="0"/>
              <a:t>, compared to households without disability ($14,180 versus $83,985)</a:t>
            </a:r>
            <a:br>
              <a:rPr lang="en-US" sz="1650" b="1" dirty="0"/>
            </a:br>
            <a:r>
              <a:rPr lang="en-US" sz="1650" b="1" dirty="0"/>
              <a:t>Households with householders who are </a:t>
            </a:r>
            <a:r>
              <a:rPr lang="en-US" sz="1650" b="1" dirty="0">
                <a:solidFill>
                  <a:srgbClr val="D14200"/>
                </a:solidFill>
              </a:rPr>
              <a:t>Black and disabled have the lowest net worth </a:t>
            </a:r>
            <a:r>
              <a:rPr lang="en-US" sz="1650" b="1" dirty="0"/>
              <a:t>($1,282)</a:t>
            </a:r>
            <a:endParaRPr lang="en-US" dirty="0"/>
          </a:p>
        </p:txBody>
      </p:sp>
      <p:sp>
        <p:nvSpPr>
          <p:cNvPr id="4" name="Slide Number Placeholder 3"/>
          <p:cNvSpPr>
            <a:spLocks noGrp="1"/>
          </p:cNvSpPr>
          <p:nvPr>
            <p:ph type="sldNum" sz="quarter" idx="12"/>
          </p:nvPr>
        </p:nvSpPr>
        <p:spPr/>
        <p:txBody>
          <a:bodyPr/>
          <a:lstStyle/>
          <a:p>
            <a:pPr defTabSz="685800"/>
            <a:fld id="{485AC5E9-28C9-498F-BCCA-E3048E5B58DF}" type="slidenum">
              <a:rPr lang="en-US">
                <a:solidFill>
                  <a:srgbClr val="FFFFFF"/>
                </a:solidFill>
              </a:rPr>
              <a:pPr defTabSz="685800"/>
              <a:t>19</a:t>
            </a:fld>
            <a:endParaRPr lang="en-US">
              <a:solidFill>
                <a:srgbClr val="FFFFFF"/>
              </a:solidFill>
            </a:endParaRPr>
          </a:p>
        </p:txBody>
      </p:sp>
      <p:sp>
        <p:nvSpPr>
          <p:cNvPr id="8" name="Content Placeholder 7"/>
          <p:cNvSpPr>
            <a:spLocks noGrp="1"/>
          </p:cNvSpPr>
          <p:nvPr>
            <p:ph sz="quarter" idx="4294967295"/>
          </p:nvPr>
        </p:nvSpPr>
        <p:spPr>
          <a:xfrm>
            <a:off x="0" y="4013201"/>
            <a:ext cx="9144000" cy="402935"/>
          </a:xfrm>
        </p:spPr>
        <p:txBody>
          <a:bodyPr>
            <a:normAutofit/>
          </a:bodyPr>
          <a:lstStyle/>
          <a:p>
            <a:pPr marL="0" indent="0">
              <a:buNone/>
            </a:pPr>
            <a:r>
              <a:rPr lang="en-US" sz="1350" i="1" dirty="0">
                <a:latin typeface="Times New Roman" panose="02020603050405020304" pitchFamily="18" charset="0"/>
              </a:rPr>
              <a:t>Source: NDI Analysis of U.S. Census Bureau (2019) Survey of Income and Program Participation Microdata, 2014 Panel, Wave 4 </a:t>
            </a:r>
            <a:endParaRPr lang="en-US" sz="1350" dirty="0"/>
          </a:p>
        </p:txBody>
      </p:sp>
      <p:pic>
        <p:nvPicPr>
          <p:cNvPr id="6" name="Picture 5" descr="Bar graph showing net worth for household with a working-age individual with a disability vs. households without a disability; Non-Hispanic White: $27,100 with a disability vs. $132,400 without a disability; Non-Hispanic Black: $1,282 with a disability vs. $14,321 without a disability; Latinx: $27,000 with a disability vs. $19,800 without a disability; Total: $14,180 with a disability vs. $83,985 without a disability"/>
          <p:cNvPicPr>
            <a:picLocks noChangeAspect="1"/>
          </p:cNvPicPr>
          <p:nvPr/>
        </p:nvPicPr>
        <p:blipFill>
          <a:blip r:embed="rId2"/>
          <a:stretch>
            <a:fillRect/>
          </a:stretch>
        </p:blipFill>
        <p:spPr>
          <a:xfrm>
            <a:off x="1385851" y="1433946"/>
            <a:ext cx="6378493" cy="2618510"/>
          </a:xfrm>
          <a:prstGeom prst="rect">
            <a:avLst/>
          </a:prstGeom>
        </p:spPr>
      </p:pic>
    </p:spTree>
    <p:extLst>
      <p:ext uri="{BB962C8B-B14F-4D97-AF65-F5344CB8AC3E}">
        <p14:creationId xmlns:p14="http://schemas.microsoft.com/office/powerpoint/2010/main" val="336973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0"/>
            <a:ext cx="8132400" cy="742951"/>
          </a:xfrm>
        </p:spPr>
        <p:txBody>
          <a:bodyPr/>
          <a:lstStyle/>
          <a:p>
            <a:r>
              <a:rPr lang="en-US" sz="3000" b="1" kern="1200" baseline="0" dirty="0" smtClean="0">
                <a:solidFill>
                  <a:srgbClr val="26A146"/>
                </a:solidFill>
                <a:effectLst/>
                <a:latin typeface="Franklin Gothic Book" panose="020B0503020102020204" pitchFamily="34" charset="0"/>
                <a:ea typeface="+mj-ea"/>
                <a:cs typeface="Franklin Gothic Book" panose="020B0503020102020204" pitchFamily="34" charset="0"/>
              </a:rPr>
              <a:t>The ABLE National Resource Center</a:t>
            </a:r>
            <a:r>
              <a:rPr lang="en-US" dirty="0" smtClean="0"/>
              <a:t> </a:t>
            </a:r>
            <a:endParaRPr lang="en-US" dirty="0"/>
          </a:p>
        </p:txBody>
      </p:sp>
      <p:sp>
        <p:nvSpPr>
          <p:cNvPr id="3" name="Content Placeholder 2"/>
          <p:cNvSpPr>
            <a:spLocks noGrp="1"/>
          </p:cNvSpPr>
          <p:nvPr>
            <p:ph idx="1"/>
          </p:nvPr>
        </p:nvSpPr>
        <p:spPr>
          <a:xfrm>
            <a:off x="267830" y="638176"/>
            <a:ext cx="8418970" cy="3914774"/>
          </a:xfrm>
        </p:spPr>
        <p:txBody>
          <a:bodyPr>
            <a:normAutofit fontScale="47500" lnSpcReduction="20000"/>
          </a:bodyPr>
          <a:lstStyle/>
          <a:p>
            <a:pPr marL="0" indent="0">
              <a:spcBef>
                <a:spcPts val="0"/>
              </a:spcBef>
              <a:spcAft>
                <a:spcPts val="600"/>
              </a:spcAft>
              <a:buNone/>
            </a:pPr>
            <a:r>
              <a:rPr lang="en-US" sz="4000" b="1" dirty="0">
                <a:latin typeface="Franklin Gothic Book" charset="0"/>
                <a:ea typeface="Franklin Gothic Book" charset="0"/>
                <a:cs typeface="Franklin Gothic Book" charset="0"/>
              </a:rPr>
              <a:t>The ABLE National Resource Center (ABLE NRC) </a:t>
            </a:r>
            <a:r>
              <a:rPr lang="en-US" sz="4000" dirty="0">
                <a:latin typeface="Franklin Gothic Book" charset="0"/>
                <a:ea typeface="Franklin Gothic Book" charset="0"/>
                <a:cs typeface="Franklin Gothic Book" charset="0"/>
              </a:rPr>
              <a:t>is the leading, comprehensive source of objective, independent information about federal- and state-related ABLE programs and activities, including guidance on tax-advantaged ABLE savings accounts. </a:t>
            </a:r>
          </a:p>
          <a:p>
            <a:pPr marL="0" indent="0">
              <a:spcBef>
                <a:spcPts val="0"/>
              </a:spcBef>
              <a:spcAft>
                <a:spcPts val="600"/>
              </a:spcAft>
              <a:buNone/>
            </a:pPr>
            <a:r>
              <a:rPr lang="en-US" sz="4000" b="1" dirty="0" smtClean="0">
                <a:latin typeface="Franklin Gothic Book" charset="0"/>
                <a:ea typeface="Franklin Gothic Book" charset="0"/>
                <a:cs typeface="Franklin Gothic Book" charset="0"/>
              </a:rPr>
              <a:t>Our </a:t>
            </a:r>
            <a:r>
              <a:rPr lang="en-US" sz="4000" b="1" dirty="0">
                <a:latin typeface="Franklin Gothic Book" charset="0"/>
                <a:ea typeface="Franklin Gothic Book" charset="0"/>
                <a:cs typeface="Franklin Gothic Book" charset="0"/>
              </a:rPr>
              <a:t>mission </a:t>
            </a:r>
            <a:r>
              <a:rPr lang="en-US" sz="4000" dirty="0">
                <a:latin typeface="Franklin Gothic Book" charset="0"/>
                <a:ea typeface="Franklin Gothic Book" charset="0"/>
                <a:cs typeface="Franklin Gothic Book" charset="0"/>
              </a:rPr>
              <a:t>is to educate, promote and support the positive impact ABLE can make on the lives of millions of Americans with disabilities and their families. </a:t>
            </a:r>
          </a:p>
          <a:p>
            <a:pPr marL="0" indent="0">
              <a:spcBef>
                <a:spcPts val="0"/>
              </a:spcBef>
              <a:spcAft>
                <a:spcPts val="600"/>
              </a:spcAft>
              <a:buNone/>
            </a:pPr>
            <a:r>
              <a:rPr lang="en-US" sz="4000" dirty="0" smtClean="0">
                <a:latin typeface="Franklin Gothic Book" charset="0"/>
                <a:ea typeface="Franklin Gothic Book" charset="0"/>
                <a:cs typeface="Franklin Gothic Book" charset="0"/>
              </a:rPr>
              <a:t>Our </a:t>
            </a:r>
            <a:r>
              <a:rPr lang="en-US" sz="4000" dirty="0">
                <a:latin typeface="Franklin Gothic Book" charset="0"/>
                <a:ea typeface="Franklin Gothic Book" charset="0"/>
                <a:cs typeface="Franklin Gothic Book" charset="0"/>
              </a:rPr>
              <a:t>pioneering work in this area and subject matter expertise makes us the foremost authority on topics related to the Achieving a Better Life Experience (ABLE) Act, ABLE accounts, state ABLE programs, ABLE-related policy </a:t>
            </a:r>
            <a:r>
              <a:rPr lang="en-US" sz="4000" dirty="0" smtClean="0">
                <a:latin typeface="Franklin Gothic Book" charset="0"/>
                <a:ea typeface="Franklin Gothic Book" charset="0"/>
                <a:cs typeface="Franklin Gothic Book" charset="0"/>
              </a:rPr>
              <a:t>developments </a:t>
            </a:r>
            <a:r>
              <a:rPr lang="en-US" sz="4000" dirty="0">
                <a:latin typeface="Franklin Gothic Book" charset="0"/>
                <a:ea typeface="Franklin Gothic Book" charset="0"/>
                <a:cs typeface="Franklin Gothic Book" charset="0"/>
              </a:rPr>
              <a:t>and comprehensive integration of ABLE and financial capability strategies for people with disabilities into public service delivery systems</a:t>
            </a:r>
            <a:r>
              <a:rPr lang="en-US" sz="4000" dirty="0" smtClean="0">
                <a:latin typeface="Franklin Gothic Book" charset="0"/>
                <a:ea typeface="Franklin Gothic Book" charset="0"/>
                <a:cs typeface="Franklin Gothic Book" charset="0"/>
              </a:rPr>
              <a:t>.</a:t>
            </a:r>
            <a:endParaRPr lang="en-US" sz="4000" dirty="0">
              <a:latin typeface="Franklin Gothic Book" charset="0"/>
              <a:ea typeface="Franklin Gothic Book" charset="0"/>
              <a:cs typeface="Franklin Gothic Book" charset="0"/>
            </a:endParaRPr>
          </a:p>
          <a:p>
            <a:pPr marL="0" indent="0" algn="ctr">
              <a:spcBef>
                <a:spcPts val="0"/>
              </a:spcBef>
              <a:buNone/>
            </a:pPr>
            <a:r>
              <a:rPr lang="en-US" sz="3600" u="heavy" spc="70" dirty="0" smtClean="0">
                <a:solidFill>
                  <a:srgbClr val="0000FF"/>
                </a:solidFill>
                <a:uFill>
                  <a:solidFill>
                    <a:srgbClr val="0000FF"/>
                  </a:solidFill>
                </a:uFill>
                <a:latin typeface="Franklin Gothic Book" charset="0"/>
                <a:ea typeface="Franklin Gothic Book" charset="0"/>
                <a:cs typeface="Franklin Gothic Book" charset="0"/>
                <a:hlinkClick r:id="rId4"/>
              </a:rPr>
              <a:t>ablenrc.org</a:t>
            </a:r>
            <a:endParaRPr lang="en-US" sz="3600" dirty="0">
              <a:latin typeface="Franklin Gothic Book" charset="0"/>
              <a:ea typeface="Franklin Gothic Book" charset="0"/>
              <a:cs typeface="Franklin Gothic Book" charset="0"/>
            </a:endParaRPr>
          </a:p>
        </p:txBody>
      </p:sp>
      <p:sp>
        <p:nvSpPr>
          <p:cNvPr id="7" name="Slide Number Placeholder 6"/>
          <p:cNvSpPr>
            <a:spLocks noGrp="1"/>
          </p:cNvSpPr>
          <p:nvPr>
            <p:ph type="sldNum" sz="quarter" idx="12"/>
          </p:nvPr>
        </p:nvSpPr>
        <p:spPr/>
        <p:txBody>
          <a:bodyPr/>
          <a:lstStyle/>
          <a:p>
            <a:pPr algn="ctr"/>
            <a:r>
              <a:rPr lang="en-US" dirty="0"/>
              <a:t>	</a:t>
            </a:r>
            <a:fld id="{0E6415AF-7ABF-7D43-B3C3-392F5AD3F563}" type="slidenum">
              <a:rPr lang="en-US" smtClean="0"/>
              <a:pPr algn="ctr"/>
              <a:t>2</a:t>
            </a:fld>
            <a:endParaRPr lang="en-US" dirty="0"/>
          </a:p>
        </p:txBody>
      </p:sp>
    </p:spTree>
    <p:custDataLst>
      <p:tags r:id="rId1"/>
    </p:custDataLst>
    <p:extLst>
      <p:ext uri="{BB962C8B-B14F-4D97-AF65-F5344CB8AC3E}">
        <p14:creationId xmlns:p14="http://schemas.microsoft.com/office/powerpoint/2010/main" val="1794108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34949" y="166255"/>
            <a:ext cx="8509723" cy="3261839"/>
          </a:xfrm>
        </p:spPr>
        <p:txBody>
          <a:bodyPr/>
          <a:lstStyle/>
          <a:p>
            <a:pPr marL="68580" indent="0">
              <a:lnSpc>
                <a:spcPct val="100000"/>
              </a:lnSpc>
              <a:buNone/>
            </a:pPr>
            <a:r>
              <a:rPr lang="en-US" sz="1500" b="1" dirty="0"/>
              <a:t>Across all racial/ethnic groups, </a:t>
            </a:r>
            <a:r>
              <a:rPr lang="en-US" sz="1500" b="1" dirty="0">
                <a:solidFill>
                  <a:srgbClr val="D14200"/>
                </a:solidFill>
              </a:rPr>
              <a:t>a lower percentage of people with disabilities saved for </a:t>
            </a:r>
            <a:br>
              <a:rPr lang="en-US" sz="1500" b="1" dirty="0">
                <a:solidFill>
                  <a:srgbClr val="D14200"/>
                </a:solidFill>
              </a:rPr>
            </a:br>
            <a:r>
              <a:rPr lang="en-US" sz="1500" b="1" dirty="0">
                <a:solidFill>
                  <a:srgbClr val="D14200"/>
                </a:solidFill>
              </a:rPr>
              <a:t>unexpected expenses</a:t>
            </a:r>
            <a:r>
              <a:rPr lang="en-US" sz="1500" b="1" dirty="0"/>
              <a:t>, compared to people without disability.</a:t>
            </a:r>
            <a:br>
              <a:rPr lang="en-US" sz="1500" b="1" dirty="0"/>
            </a:br>
            <a:r>
              <a:rPr lang="en-US" sz="1500" b="1" dirty="0">
                <a:solidFill>
                  <a:srgbClr val="D14200"/>
                </a:solidFill>
              </a:rPr>
              <a:t>Lower percentage of people with disabilities who are also Black and Hispanic saved for unexpected expenses</a:t>
            </a:r>
            <a:r>
              <a:rPr lang="en-US" sz="1500" b="1" dirty="0">
                <a:solidFill>
                  <a:srgbClr val="000000"/>
                </a:solidFill>
              </a:rPr>
              <a:t>, compared to those who have disabilities and are White</a:t>
            </a:r>
            <a:endParaRPr lang="en-US" dirty="0"/>
          </a:p>
        </p:txBody>
      </p:sp>
      <p:pic>
        <p:nvPicPr>
          <p:cNvPr id="6" name="Picture 5" descr="Bar graph comparing the percentages of people that saved for unexpected expenses in the past 12 months by racial/ethnic group with disabilities and without disabilities; White: 44% with disability, 69% without disability; Black: 29% with disability, 53% without disability; Hispanic: 30% with disability, 51% without disability; All: 38% with disability, 63% without disability"/>
          <p:cNvPicPr>
            <a:picLocks noChangeAspect="1"/>
          </p:cNvPicPr>
          <p:nvPr/>
        </p:nvPicPr>
        <p:blipFill>
          <a:blip r:embed="rId3"/>
          <a:stretch>
            <a:fillRect/>
          </a:stretch>
        </p:blipFill>
        <p:spPr>
          <a:xfrm>
            <a:off x="371611" y="976746"/>
            <a:ext cx="7702281" cy="3117272"/>
          </a:xfrm>
          <a:prstGeom prst="rect">
            <a:avLst/>
          </a:prstGeom>
        </p:spPr>
      </p:pic>
      <p:sp>
        <p:nvSpPr>
          <p:cNvPr id="9" name="Content Placeholder 8"/>
          <p:cNvSpPr>
            <a:spLocks noGrp="1"/>
          </p:cNvSpPr>
          <p:nvPr>
            <p:ph sz="quarter" idx="10"/>
          </p:nvPr>
        </p:nvSpPr>
        <p:spPr>
          <a:xfrm>
            <a:off x="1" y="4274699"/>
            <a:ext cx="9144000" cy="297301"/>
          </a:xfrm>
        </p:spPr>
        <p:txBody>
          <a:bodyPr>
            <a:normAutofit lnSpcReduction="10000"/>
          </a:bodyPr>
          <a:lstStyle/>
          <a:p>
            <a:pPr marL="0" indent="0">
              <a:buNone/>
            </a:pPr>
            <a:r>
              <a:rPr lang="en-US" sz="1200" dirty="0">
                <a:solidFill>
                  <a:schemeClr val="tx1"/>
                </a:solidFill>
              </a:rPr>
              <a:t>Source: Goodman, N. and Morris, M. (2019) Banking Status and Financial Behaviors of Adults with Disabilities. National Disability Institute</a:t>
            </a:r>
          </a:p>
        </p:txBody>
      </p:sp>
      <p:sp>
        <p:nvSpPr>
          <p:cNvPr id="4" name="Slide Number Placeholder 3"/>
          <p:cNvSpPr>
            <a:spLocks noGrp="1"/>
          </p:cNvSpPr>
          <p:nvPr>
            <p:ph type="sldNum" sz="quarter" idx="4"/>
          </p:nvPr>
        </p:nvSpPr>
        <p:spPr>
          <a:xfrm>
            <a:off x="8778240" y="247333"/>
            <a:ext cx="287918" cy="627309"/>
          </a:xfrm>
        </p:spPr>
        <p:txBody>
          <a:bodyPr/>
          <a:lstStyle/>
          <a:p>
            <a:pPr defTabSz="514350"/>
            <a:endParaRPr lang="en-US" dirty="0" smtClean="0">
              <a:solidFill>
                <a:srgbClr val="FFFFFF"/>
              </a:solidFill>
            </a:endParaRPr>
          </a:p>
          <a:p>
            <a:pPr defTabSz="514350"/>
            <a:endParaRPr lang="en-US" dirty="0">
              <a:solidFill>
                <a:srgbClr val="FFFFFF"/>
              </a:solidFill>
            </a:endParaRPr>
          </a:p>
          <a:p>
            <a:pPr defTabSz="514350"/>
            <a:endParaRPr lang="en-US" dirty="0" smtClean="0">
              <a:solidFill>
                <a:srgbClr val="FFFFFF"/>
              </a:solidFill>
            </a:endParaRPr>
          </a:p>
          <a:p>
            <a:pPr defTabSz="514350"/>
            <a:r>
              <a:rPr lang="en-US" dirty="0" smtClean="0">
                <a:solidFill>
                  <a:srgbClr val="FFFFFF"/>
                </a:solidFill>
              </a:rPr>
              <a:t>20</a:t>
            </a:r>
            <a:endParaRPr lang="en-US" dirty="0">
              <a:solidFill>
                <a:srgbClr val="FFFFFF"/>
              </a:solidFill>
            </a:endParaRPr>
          </a:p>
        </p:txBody>
      </p:sp>
    </p:spTree>
    <p:extLst>
      <p:ext uri="{BB962C8B-B14F-4D97-AF65-F5344CB8AC3E}">
        <p14:creationId xmlns:p14="http://schemas.microsoft.com/office/powerpoint/2010/main" val="2699945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New Reports on Race, Ethnicity and Disability</a:t>
            </a:r>
            <a:endParaRPr lang="en-US" sz="2800" dirty="0"/>
          </a:p>
        </p:txBody>
      </p:sp>
      <p:sp>
        <p:nvSpPr>
          <p:cNvPr id="3" name="Content Placeholder 2"/>
          <p:cNvSpPr>
            <a:spLocks noGrp="1"/>
          </p:cNvSpPr>
          <p:nvPr>
            <p:ph idx="1"/>
          </p:nvPr>
        </p:nvSpPr>
        <p:spPr/>
        <p:txBody>
          <a:bodyPr/>
          <a:lstStyle/>
          <a:p>
            <a:r>
              <a:rPr lang="en-US" dirty="0" smtClean="0"/>
              <a:t>“</a:t>
            </a:r>
            <a:r>
              <a:rPr lang="en-US" b="1" dirty="0" smtClean="0"/>
              <a:t>Race, Ethnicity and Disability: The Financial Impact of Systemic Inequality and Intersectionality</a:t>
            </a:r>
            <a:r>
              <a:rPr lang="en-US" dirty="0" smtClean="0"/>
              <a:t>” </a:t>
            </a:r>
            <a:r>
              <a:rPr lang="en-US" sz="2000" u="sng" dirty="0" smtClean="0">
                <a:hlinkClick r:id="rId2"/>
              </a:rPr>
              <a:t>nationaldisabilityinstitute.org/reports/research-brief-race-ethnicity-and-disability/</a:t>
            </a:r>
            <a:endParaRPr lang="en-US" sz="2000" u="sng" dirty="0" smtClean="0"/>
          </a:p>
          <a:p>
            <a:r>
              <a:rPr lang="en-US" dirty="0" smtClean="0"/>
              <a:t>“</a:t>
            </a:r>
            <a:r>
              <a:rPr lang="en-US" b="1" dirty="0" smtClean="0"/>
              <a:t>Disability, Race and Ethnicity: Factsheets and </a:t>
            </a:r>
            <a:r>
              <a:rPr lang="en-US" b="1" dirty="0"/>
              <a:t>Infographics</a:t>
            </a:r>
            <a:r>
              <a:rPr lang="en-US" dirty="0"/>
              <a:t>” </a:t>
            </a:r>
            <a:r>
              <a:rPr lang="en-US" sz="2000" dirty="0" smtClean="0">
                <a:hlinkClick r:id="rId3"/>
              </a:rPr>
              <a:t>nationaldisabilityinstitute.org/reports/disability-race-and-ethnicity-factsheets-and-infographics/</a:t>
            </a:r>
            <a:r>
              <a:rPr lang="en-US" sz="2000" dirty="0" smtClean="0"/>
              <a:t> </a:t>
            </a:r>
          </a:p>
          <a:p>
            <a:pPr marL="0" indent="0">
              <a:buNone/>
            </a:pPr>
            <a:endParaRPr lang="en-US" dirty="0"/>
          </a:p>
        </p:txBody>
      </p:sp>
      <p:sp>
        <p:nvSpPr>
          <p:cNvPr id="4" name="Slide Number Placeholder 3"/>
          <p:cNvSpPr>
            <a:spLocks noGrp="1"/>
          </p:cNvSpPr>
          <p:nvPr>
            <p:ph type="sldNum" sz="quarter" idx="12"/>
          </p:nvPr>
        </p:nvSpPr>
        <p:spPr/>
        <p:txBody>
          <a:bodyPr/>
          <a:lstStyle/>
          <a:p>
            <a:pPr algn="ctr"/>
            <a:r>
              <a:rPr lang="en-US" smtClean="0"/>
              <a:t>Slide </a:t>
            </a:r>
            <a:fld id="{0E6415AF-7ABF-7D43-B3C3-392F5AD3F563}" type="slidenum">
              <a:rPr lang="en-US" smtClean="0"/>
              <a:pPr algn="ctr"/>
              <a:t>21</a:t>
            </a:fld>
            <a:endParaRPr lang="en-US" dirty="0"/>
          </a:p>
        </p:txBody>
      </p:sp>
    </p:spTree>
    <p:extLst>
      <p:ext uri="{BB962C8B-B14F-4D97-AF65-F5344CB8AC3E}">
        <p14:creationId xmlns:p14="http://schemas.microsoft.com/office/powerpoint/2010/main" val="110492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16" y="2684974"/>
            <a:ext cx="4496381" cy="1021556"/>
          </a:xfrm>
        </p:spPr>
        <p:txBody>
          <a:bodyPr>
            <a:normAutofit fontScale="90000"/>
          </a:bodyPr>
          <a:lstStyle/>
          <a:p>
            <a:r>
              <a:rPr lang="en-US" dirty="0" smtClean="0"/>
              <a:t>Statistics </a:t>
            </a:r>
            <a:r>
              <a:rPr lang="en-US" dirty="0" smtClean="0"/>
              <a:t>on </a:t>
            </a:r>
            <a:r>
              <a:rPr lang="en-US" dirty="0" smtClean="0"/>
              <a:t>ABLE Accounts</a:t>
            </a:r>
            <a:endParaRPr lang="en-US" dirty="0"/>
          </a:p>
        </p:txBody>
      </p:sp>
      <p:sp>
        <p:nvSpPr>
          <p:cNvPr id="4" name="Slide Number Placeholder 3"/>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22</a:t>
            </a:fld>
            <a:endParaRPr lang="en-US" dirty="0"/>
          </a:p>
        </p:txBody>
      </p:sp>
    </p:spTree>
    <p:extLst>
      <p:ext uri="{BB962C8B-B14F-4D97-AF65-F5344CB8AC3E}">
        <p14:creationId xmlns:p14="http://schemas.microsoft.com/office/powerpoint/2010/main" val="318542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103007"/>
            <a:ext cx="8132400" cy="700075"/>
          </a:xfrm>
        </p:spPr>
        <p:txBody>
          <a:bodyPr>
            <a:normAutofit/>
          </a:bodyPr>
          <a:lstStyle/>
          <a:p>
            <a:r>
              <a:rPr lang="en-US" sz="3200" dirty="0" smtClean="0"/>
              <a:t>Where do ABLE Accounts Stand Now? </a:t>
            </a:r>
            <a:endParaRPr lang="en-US" sz="3200" dirty="0"/>
          </a:p>
        </p:txBody>
      </p:sp>
      <p:sp>
        <p:nvSpPr>
          <p:cNvPr id="6" name="Content Placeholder 5"/>
          <p:cNvSpPr>
            <a:spLocks noGrp="1"/>
          </p:cNvSpPr>
          <p:nvPr>
            <p:ph idx="1"/>
          </p:nvPr>
        </p:nvSpPr>
        <p:spPr>
          <a:xfrm>
            <a:off x="267830" y="803083"/>
            <a:ext cx="8418970" cy="3740518"/>
          </a:xfrm>
        </p:spPr>
        <p:txBody>
          <a:bodyPr>
            <a:normAutofit/>
          </a:bodyPr>
          <a:lstStyle/>
          <a:p>
            <a:pPr marL="0" indent="0">
              <a:spcBef>
                <a:spcPts val="1200"/>
              </a:spcBef>
              <a:buNone/>
            </a:pPr>
            <a:r>
              <a:rPr lang="en-US" b="1" dirty="0"/>
              <a:t>E</a:t>
            </a:r>
            <a:r>
              <a:rPr lang="en-US" b="1" dirty="0" smtClean="0"/>
              <a:t>ight million people with disabilities are eligible.</a:t>
            </a:r>
          </a:p>
          <a:p>
            <a:pPr marL="0" indent="0">
              <a:spcBef>
                <a:spcPts val="1200"/>
              </a:spcBef>
              <a:buNone/>
            </a:pPr>
            <a:r>
              <a:rPr lang="en-US" dirty="0" smtClean="0"/>
              <a:t>Third Quarter 2021 ABLE Statistics:</a:t>
            </a:r>
          </a:p>
          <a:p>
            <a:r>
              <a:rPr lang="en-US" dirty="0" smtClean="0"/>
              <a:t>105,478 ABLE accounts</a:t>
            </a:r>
          </a:p>
          <a:p>
            <a:r>
              <a:rPr lang="en-US" dirty="0" smtClean="0"/>
              <a:t>$937 </a:t>
            </a:r>
            <a:r>
              <a:rPr lang="en-US" dirty="0"/>
              <a:t>million in assets in ABLE (529A) </a:t>
            </a:r>
            <a:r>
              <a:rPr lang="en-US" dirty="0" smtClean="0"/>
              <a:t>accounts</a:t>
            </a:r>
          </a:p>
          <a:p>
            <a:r>
              <a:rPr lang="en-US" dirty="0" smtClean="0"/>
              <a:t>$8,883 average </a:t>
            </a:r>
            <a:r>
              <a:rPr lang="en-US" dirty="0"/>
              <a:t>s</a:t>
            </a:r>
            <a:r>
              <a:rPr lang="en-US" dirty="0" smtClean="0"/>
              <a:t>avings held in ABLE Accounts;</a:t>
            </a:r>
          </a:p>
        </p:txBody>
      </p:sp>
      <p:sp>
        <p:nvSpPr>
          <p:cNvPr id="5" name="Slide Number Placeholder 4"/>
          <p:cNvSpPr>
            <a:spLocks noGrp="1"/>
          </p:cNvSpPr>
          <p:nvPr>
            <p:ph type="sldNum" sz="quarter" idx="12"/>
          </p:nvPr>
        </p:nvSpPr>
        <p:spPr/>
        <p:txBody>
          <a:bodyPr/>
          <a:lstStyle/>
          <a:p>
            <a:pPr defTabSz="685800"/>
            <a:fld id="{485AC5E9-28C9-498F-BCCA-E3048E5B58DF}" type="slidenum">
              <a:rPr lang="en-US" smtClean="0">
                <a:solidFill>
                  <a:srgbClr val="FFFFFF"/>
                </a:solidFill>
              </a:rPr>
              <a:pPr defTabSz="685800"/>
              <a:t>23</a:t>
            </a:fld>
            <a:endParaRPr lang="en-US">
              <a:solidFill>
                <a:srgbClr val="FFFFFF"/>
              </a:solidFill>
            </a:endParaRPr>
          </a:p>
        </p:txBody>
      </p:sp>
    </p:spTree>
    <p:extLst>
      <p:ext uri="{BB962C8B-B14F-4D97-AF65-F5344CB8AC3E}">
        <p14:creationId xmlns:p14="http://schemas.microsoft.com/office/powerpoint/2010/main" val="4138868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16" y="2794398"/>
            <a:ext cx="4496381" cy="1021556"/>
          </a:xfrm>
        </p:spPr>
        <p:txBody>
          <a:bodyPr>
            <a:normAutofit fontScale="90000"/>
          </a:bodyPr>
          <a:lstStyle/>
          <a:p>
            <a:r>
              <a:rPr lang="en-US" dirty="0" smtClean="0"/>
              <a:t>When Should I Open My ABLE ACCOUNT?</a:t>
            </a:r>
            <a:endParaRPr lang="en-US" dirty="0"/>
          </a:p>
        </p:txBody>
      </p:sp>
      <p:sp>
        <p:nvSpPr>
          <p:cNvPr id="4" name="Slide Number Placeholder 3"/>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24</a:t>
            </a:fld>
            <a:endParaRPr lang="en-US" dirty="0"/>
          </a:p>
        </p:txBody>
      </p:sp>
    </p:spTree>
    <p:extLst>
      <p:ext uri="{BB962C8B-B14F-4D97-AF65-F5344CB8AC3E}">
        <p14:creationId xmlns:p14="http://schemas.microsoft.com/office/powerpoint/2010/main" val="1105868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103007"/>
            <a:ext cx="8132400" cy="430393"/>
          </a:xfrm>
        </p:spPr>
        <p:txBody>
          <a:bodyPr>
            <a:noAutofit/>
          </a:bodyPr>
          <a:lstStyle/>
          <a:p>
            <a:r>
              <a:rPr lang="en-US" sz="2800" dirty="0" smtClean="0"/>
              <a:t>When Should I Open an ABLE Account? (slide 1 of 2)</a:t>
            </a:r>
            <a:endParaRPr lang="en-US" sz="2800" dirty="0"/>
          </a:p>
        </p:txBody>
      </p:sp>
      <p:sp>
        <p:nvSpPr>
          <p:cNvPr id="3" name="Content Placeholder 2"/>
          <p:cNvSpPr>
            <a:spLocks noGrp="1"/>
          </p:cNvSpPr>
          <p:nvPr>
            <p:ph idx="1"/>
          </p:nvPr>
        </p:nvSpPr>
        <p:spPr>
          <a:xfrm>
            <a:off x="267830" y="747423"/>
            <a:ext cx="8418970" cy="3796178"/>
          </a:xfrm>
        </p:spPr>
        <p:txBody>
          <a:bodyPr>
            <a:normAutofit/>
          </a:bodyPr>
          <a:lstStyle/>
          <a:p>
            <a:pPr>
              <a:lnSpc>
                <a:spcPct val="100000"/>
              </a:lnSpc>
              <a:spcBef>
                <a:spcPts val="0"/>
              </a:spcBef>
              <a:spcAft>
                <a:spcPts val="600"/>
              </a:spcAft>
            </a:pPr>
            <a:r>
              <a:rPr lang="en-US" dirty="0" smtClean="0"/>
              <a:t>As soon as possible to save and grow investments over time;</a:t>
            </a:r>
          </a:p>
          <a:p>
            <a:pPr>
              <a:lnSpc>
                <a:spcPct val="100000"/>
              </a:lnSpc>
              <a:spcBef>
                <a:spcPts val="0"/>
              </a:spcBef>
              <a:spcAft>
                <a:spcPts val="600"/>
              </a:spcAft>
            </a:pPr>
            <a:r>
              <a:rPr lang="en-US" dirty="0" smtClean="0"/>
              <a:t>When a child is born with a significant disability;</a:t>
            </a:r>
          </a:p>
          <a:p>
            <a:pPr>
              <a:lnSpc>
                <a:spcPct val="100000"/>
              </a:lnSpc>
              <a:spcBef>
                <a:spcPts val="0"/>
              </a:spcBef>
              <a:spcAft>
                <a:spcPts val="600"/>
              </a:spcAft>
            </a:pPr>
            <a:r>
              <a:rPr lang="en-US" dirty="0" smtClean="0"/>
              <a:t>While developing an Individual Education Plan (IEP) for a youth / transition plan;</a:t>
            </a:r>
          </a:p>
          <a:p>
            <a:pPr>
              <a:lnSpc>
                <a:spcPct val="100000"/>
              </a:lnSpc>
              <a:spcBef>
                <a:spcPts val="0"/>
              </a:spcBef>
              <a:spcAft>
                <a:spcPts val="600"/>
              </a:spcAft>
            </a:pPr>
            <a:r>
              <a:rPr lang="en-US" dirty="0" smtClean="0"/>
              <a:t>When someone says “We need </a:t>
            </a:r>
            <a:r>
              <a:rPr lang="en-US" dirty="0"/>
              <a:t>to spend </a:t>
            </a:r>
            <a:r>
              <a:rPr lang="en-US" dirty="0" smtClean="0"/>
              <a:t>down”;</a:t>
            </a:r>
            <a:endParaRPr lang="en-US" dirty="0"/>
          </a:p>
          <a:p>
            <a:pPr>
              <a:lnSpc>
                <a:spcPct val="100000"/>
              </a:lnSpc>
              <a:spcBef>
                <a:spcPts val="0"/>
              </a:spcBef>
              <a:spcAft>
                <a:spcPts val="600"/>
              </a:spcAft>
            </a:pPr>
            <a:r>
              <a:rPr lang="en-US" dirty="0" smtClean="0"/>
              <a:t>When the </a:t>
            </a:r>
            <a:r>
              <a:rPr lang="en-US" dirty="0"/>
              <a:t>$2,000 resource limit is holding </a:t>
            </a:r>
            <a:r>
              <a:rPr lang="en-US" dirty="0" smtClean="0"/>
              <a:t>you back from being able to save;</a:t>
            </a:r>
            <a:endParaRPr lang="en-US" dirty="0"/>
          </a:p>
        </p:txBody>
      </p:sp>
      <p:sp>
        <p:nvSpPr>
          <p:cNvPr id="7" name="Slide Number Placeholder 6"/>
          <p:cNvSpPr>
            <a:spLocks noGrp="1"/>
          </p:cNvSpPr>
          <p:nvPr>
            <p:ph type="sldNum" sz="quarter" idx="12"/>
          </p:nvPr>
        </p:nvSpPr>
        <p:spPr/>
        <p:txBody>
          <a:bodyPr/>
          <a:lstStyle/>
          <a:p>
            <a:pPr algn="ctr"/>
            <a:r>
              <a:rPr lang="en-US" smtClean="0"/>
              <a:t>Slide </a:t>
            </a:r>
            <a:fld id="{0E6415AF-7ABF-7D43-B3C3-392F5AD3F563}" type="slidenum">
              <a:rPr lang="en-US" smtClean="0"/>
              <a:pPr algn="ctr"/>
              <a:t>25</a:t>
            </a:fld>
            <a:endParaRPr lang="en-US" dirty="0"/>
          </a:p>
        </p:txBody>
      </p:sp>
    </p:spTree>
    <p:custDataLst>
      <p:tags r:id="rId1"/>
    </p:custDataLst>
    <p:extLst>
      <p:ext uri="{BB962C8B-B14F-4D97-AF65-F5344CB8AC3E}">
        <p14:creationId xmlns:p14="http://schemas.microsoft.com/office/powerpoint/2010/main" val="1041741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103007"/>
            <a:ext cx="8132400" cy="468493"/>
          </a:xfrm>
        </p:spPr>
        <p:txBody>
          <a:bodyPr>
            <a:noAutofit/>
          </a:bodyPr>
          <a:lstStyle/>
          <a:p>
            <a:r>
              <a:rPr lang="en-US" sz="2800" dirty="0"/>
              <a:t>When </a:t>
            </a:r>
            <a:r>
              <a:rPr lang="en-US" sz="2800" dirty="0" smtClean="0"/>
              <a:t>Should I </a:t>
            </a:r>
            <a:r>
              <a:rPr lang="en-US" sz="2800" dirty="0"/>
              <a:t>Open an ABLE </a:t>
            </a:r>
            <a:r>
              <a:rPr lang="en-US" sz="2800" dirty="0" smtClean="0"/>
              <a:t>Account? </a:t>
            </a:r>
            <a:r>
              <a:rPr lang="en-US" sz="2800" dirty="0"/>
              <a:t>(slide </a:t>
            </a:r>
            <a:r>
              <a:rPr lang="en-US" sz="2800" dirty="0" smtClean="0"/>
              <a:t>2 </a:t>
            </a:r>
            <a:r>
              <a:rPr lang="en-US" sz="2800" dirty="0"/>
              <a:t>of 2)</a:t>
            </a:r>
          </a:p>
        </p:txBody>
      </p:sp>
      <p:sp>
        <p:nvSpPr>
          <p:cNvPr id="3" name="Content Placeholder 2"/>
          <p:cNvSpPr>
            <a:spLocks noGrp="1"/>
          </p:cNvSpPr>
          <p:nvPr>
            <p:ph idx="1"/>
          </p:nvPr>
        </p:nvSpPr>
        <p:spPr>
          <a:xfrm>
            <a:off x="267830" y="571501"/>
            <a:ext cx="8418970" cy="3972100"/>
          </a:xfrm>
        </p:spPr>
        <p:txBody>
          <a:bodyPr>
            <a:normAutofit fontScale="85000" lnSpcReduction="10000"/>
          </a:bodyPr>
          <a:lstStyle/>
          <a:p>
            <a:pPr marL="0" indent="0">
              <a:buNone/>
            </a:pPr>
            <a:r>
              <a:rPr lang="en-US" sz="2600" b="1" dirty="0" smtClean="0"/>
              <a:t>When you:</a:t>
            </a:r>
            <a:endParaRPr lang="en-US" sz="2600" b="1" dirty="0"/>
          </a:p>
          <a:p>
            <a:pPr>
              <a:spcBef>
                <a:spcPts val="0"/>
              </a:spcBef>
              <a:spcAft>
                <a:spcPts val="600"/>
              </a:spcAft>
            </a:pPr>
            <a:r>
              <a:rPr lang="en-US" sz="2600" dirty="0" smtClean="0"/>
              <a:t>are </a:t>
            </a:r>
            <a:r>
              <a:rPr lang="en-US" sz="2600" dirty="0"/>
              <a:t>working;</a:t>
            </a:r>
          </a:p>
          <a:p>
            <a:pPr>
              <a:spcBef>
                <a:spcPts val="0"/>
              </a:spcBef>
              <a:spcAft>
                <a:spcPts val="600"/>
              </a:spcAft>
            </a:pPr>
            <a:r>
              <a:rPr lang="en-US" sz="2600" dirty="0" smtClean="0"/>
              <a:t>are </a:t>
            </a:r>
            <a:r>
              <a:rPr lang="en-US" sz="2600" dirty="0"/>
              <a:t>falling between the cracks and is not qualifying for </a:t>
            </a:r>
            <a:r>
              <a:rPr lang="en-US" sz="2600" dirty="0" smtClean="0"/>
              <a:t>services;</a:t>
            </a:r>
            <a:endParaRPr lang="en-US" sz="2600" dirty="0"/>
          </a:p>
          <a:p>
            <a:pPr>
              <a:spcBef>
                <a:spcPts val="0"/>
              </a:spcBef>
              <a:spcAft>
                <a:spcPts val="600"/>
              </a:spcAft>
            </a:pPr>
            <a:r>
              <a:rPr lang="en-US" sz="2600" dirty="0" smtClean="0"/>
              <a:t>have </a:t>
            </a:r>
            <a:r>
              <a:rPr lang="en-US" sz="2600" dirty="0"/>
              <a:t>family who would like to help out;</a:t>
            </a:r>
          </a:p>
          <a:p>
            <a:pPr>
              <a:spcBef>
                <a:spcPts val="0"/>
              </a:spcBef>
              <a:spcAft>
                <a:spcPts val="600"/>
              </a:spcAft>
            </a:pPr>
            <a:r>
              <a:rPr lang="en-US" sz="2600" dirty="0" smtClean="0"/>
              <a:t>need Medicaid;</a:t>
            </a:r>
          </a:p>
          <a:p>
            <a:pPr>
              <a:spcBef>
                <a:spcPts val="0"/>
              </a:spcBef>
              <a:spcAft>
                <a:spcPts val="600"/>
              </a:spcAft>
            </a:pPr>
            <a:r>
              <a:rPr lang="en-US" sz="2600" dirty="0" smtClean="0"/>
              <a:t>receive an inheritance or insurance settlement up to $15,000;</a:t>
            </a:r>
          </a:p>
          <a:p>
            <a:pPr>
              <a:spcBef>
                <a:spcPts val="0"/>
              </a:spcBef>
              <a:spcAft>
                <a:spcPts val="600"/>
              </a:spcAft>
            </a:pPr>
            <a:r>
              <a:rPr lang="en-US" sz="2600" dirty="0" smtClean="0"/>
              <a:t>have a savings or spending goal; </a:t>
            </a:r>
            <a:endParaRPr lang="en-US" sz="2600" dirty="0"/>
          </a:p>
          <a:p>
            <a:pPr>
              <a:spcBef>
                <a:spcPts val="0"/>
              </a:spcBef>
              <a:spcAft>
                <a:spcPts val="600"/>
              </a:spcAft>
            </a:pPr>
            <a:r>
              <a:rPr lang="en-US" sz="2600" dirty="0" smtClean="0"/>
              <a:t>have </a:t>
            </a:r>
            <a:r>
              <a:rPr lang="en-US" sz="2600" dirty="0"/>
              <a:t>a disability and was never able to save for retirement</a:t>
            </a:r>
            <a:r>
              <a:rPr lang="en-US" sz="2600" dirty="0" smtClean="0"/>
              <a:t>.</a:t>
            </a:r>
            <a:endParaRPr lang="en-US" dirty="0"/>
          </a:p>
        </p:txBody>
      </p:sp>
      <p:sp>
        <p:nvSpPr>
          <p:cNvPr id="7" name="Slide Number Placeholder 6"/>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26</a:t>
            </a:fld>
            <a:endParaRPr lang="en-US" dirty="0"/>
          </a:p>
        </p:txBody>
      </p:sp>
    </p:spTree>
    <p:extLst>
      <p:ext uri="{BB962C8B-B14F-4D97-AF65-F5344CB8AC3E}">
        <p14:creationId xmlns:p14="http://schemas.microsoft.com/office/powerpoint/2010/main" val="1670553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16" y="2390776"/>
            <a:ext cx="4496381" cy="1021556"/>
          </a:xfrm>
        </p:spPr>
        <p:txBody>
          <a:bodyPr>
            <a:normAutofit fontScale="90000"/>
          </a:bodyPr>
          <a:lstStyle/>
          <a:p>
            <a:r>
              <a:rPr lang="en-US" dirty="0" smtClean="0"/>
              <a:t>ABLE Best Practices and Important Things to Keep in Mind</a:t>
            </a:r>
            <a:endParaRPr lang="en-US" dirty="0"/>
          </a:p>
        </p:txBody>
      </p:sp>
      <p:sp>
        <p:nvSpPr>
          <p:cNvPr id="4" name="Slide Number Placeholder 3"/>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27</a:t>
            </a:fld>
            <a:endParaRPr lang="en-US" dirty="0"/>
          </a:p>
        </p:txBody>
      </p:sp>
    </p:spTree>
    <p:extLst>
      <p:ext uri="{BB962C8B-B14F-4D97-AF65-F5344CB8AC3E}">
        <p14:creationId xmlns:p14="http://schemas.microsoft.com/office/powerpoint/2010/main" val="2216192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Best Practices for Your ABLE Account</a:t>
            </a:r>
            <a:endParaRPr lang="en-US" sz="2800" dirty="0"/>
          </a:p>
        </p:txBody>
      </p:sp>
      <p:sp>
        <p:nvSpPr>
          <p:cNvPr id="3" name="Content Placeholder 2"/>
          <p:cNvSpPr>
            <a:spLocks noGrp="1"/>
          </p:cNvSpPr>
          <p:nvPr>
            <p:ph idx="1"/>
          </p:nvPr>
        </p:nvSpPr>
        <p:spPr>
          <a:xfrm>
            <a:off x="267830" y="847725"/>
            <a:ext cx="8418970" cy="3695875"/>
          </a:xfrm>
        </p:spPr>
        <p:txBody>
          <a:bodyPr>
            <a:normAutofit/>
          </a:bodyPr>
          <a:lstStyle/>
          <a:p>
            <a:pPr>
              <a:lnSpc>
                <a:spcPct val="100000"/>
              </a:lnSpc>
              <a:spcBef>
                <a:spcPts val="600"/>
              </a:spcBef>
              <a:spcAft>
                <a:spcPts val="600"/>
              </a:spcAft>
            </a:pPr>
            <a:r>
              <a:rPr lang="en-US" sz="2200" dirty="0" smtClean="0"/>
              <a:t>SSI recipients: continue to use SSI first to pay for housing and food;</a:t>
            </a:r>
          </a:p>
          <a:p>
            <a:pPr>
              <a:lnSpc>
                <a:spcPct val="100000"/>
              </a:lnSpc>
              <a:spcBef>
                <a:spcPts val="600"/>
              </a:spcBef>
              <a:spcAft>
                <a:spcPts val="600"/>
              </a:spcAft>
            </a:pPr>
            <a:r>
              <a:rPr lang="en-US" sz="2200" dirty="0" smtClean="0"/>
              <a:t>Pay for housing expenses the month the ABLE funds are withdrawn;</a:t>
            </a:r>
          </a:p>
          <a:p>
            <a:pPr>
              <a:lnSpc>
                <a:spcPct val="100000"/>
              </a:lnSpc>
              <a:spcBef>
                <a:spcPts val="600"/>
              </a:spcBef>
              <a:spcAft>
                <a:spcPts val="600"/>
              </a:spcAft>
            </a:pPr>
            <a:r>
              <a:rPr lang="en-US" sz="2200" dirty="0" smtClean="0"/>
              <a:t>Identify and focus on the ABLE account owner’s savings goal; </a:t>
            </a:r>
          </a:p>
          <a:p>
            <a:pPr>
              <a:lnSpc>
                <a:spcPct val="100000"/>
              </a:lnSpc>
              <a:spcBef>
                <a:spcPts val="600"/>
              </a:spcBef>
              <a:spcAft>
                <a:spcPts val="600"/>
              </a:spcAft>
            </a:pPr>
            <a:r>
              <a:rPr lang="en-US" sz="2200" dirty="0" smtClean="0"/>
              <a:t>Prepare a Spending Plan for all monthly expenses;</a:t>
            </a:r>
          </a:p>
          <a:p>
            <a:pPr lvl="1">
              <a:lnSpc>
                <a:spcPct val="100000"/>
              </a:lnSpc>
              <a:spcBef>
                <a:spcPts val="0"/>
              </a:spcBef>
              <a:spcAft>
                <a:spcPts val="600"/>
              </a:spcAft>
            </a:pPr>
            <a:r>
              <a:rPr lang="en-US" sz="2000" dirty="0" smtClean="0"/>
              <a:t>What income will pay for each spending plan item?</a:t>
            </a:r>
          </a:p>
          <a:p>
            <a:pPr lvl="1">
              <a:lnSpc>
                <a:spcPct val="100000"/>
              </a:lnSpc>
              <a:spcBef>
                <a:spcPts val="0"/>
              </a:spcBef>
              <a:spcAft>
                <a:spcPts val="600"/>
              </a:spcAft>
            </a:pPr>
            <a:r>
              <a:rPr lang="en-US" sz="2000" dirty="0" smtClean="0"/>
              <a:t>What money can be saved for the future ABLE QDE goal?</a:t>
            </a:r>
            <a:endParaRPr lang="en-US" sz="2000" dirty="0"/>
          </a:p>
        </p:txBody>
      </p:sp>
      <p:sp>
        <p:nvSpPr>
          <p:cNvPr id="7" name="Slide Number Placeholder 6"/>
          <p:cNvSpPr>
            <a:spLocks noGrp="1"/>
          </p:cNvSpPr>
          <p:nvPr>
            <p:ph type="sldNum" sz="quarter" idx="12"/>
          </p:nvPr>
        </p:nvSpPr>
        <p:spPr/>
        <p:txBody>
          <a:bodyPr/>
          <a:lstStyle/>
          <a:p>
            <a:pPr algn="ctr"/>
            <a:r>
              <a:rPr lang="en-US" dirty="0"/>
              <a:t>	</a:t>
            </a:r>
            <a:fld id="{0E6415AF-7ABF-7D43-B3C3-392F5AD3F563}" type="slidenum">
              <a:rPr lang="en-US" smtClean="0"/>
              <a:pPr algn="ctr"/>
              <a:t>28</a:t>
            </a:fld>
            <a:endParaRPr lang="en-US" dirty="0"/>
          </a:p>
        </p:txBody>
      </p:sp>
    </p:spTree>
    <p:custDataLst>
      <p:tags r:id="rId1"/>
    </p:custDataLst>
    <p:extLst>
      <p:ext uri="{BB962C8B-B14F-4D97-AF65-F5344CB8AC3E}">
        <p14:creationId xmlns:p14="http://schemas.microsoft.com/office/powerpoint/2010/main" val="3952217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Possible Medicaid </a:t>
            </a:r>
            <a:r>
              <a:rPr lang="en-US" sz="2800" dirty="0" smtClean="0"/>
              <a:t>Payback </a:t>
            </a:r>
            <a:endParaRPr lang="en-US" sz="2800" dirty="0"/>
          </a:p>
        </p:txBody>
      </p:sp>
      <p:sp>
        <p:nvSpPr>
          <p:cNvPr id="3" name="Content Placeholder 2"/>
          <p:cNvSpPr>
            <a:spLocks noGrp="1"/>
          </p:cNvSpPr>
          <p:nvPr>
            <p:ph idx="1"/>
          </p:nvPr>
        </p:nvSpPr>
        <p:spPr>
          <a:xfrm>
            <a:off x="187036" y="841664"/>
            <a:ext cx="8589332" cy="3699164"/>
          </a:xfrm>
        </p:spPr>
        <p:txBody>
          <a:bodyPr>
            <a:normAutofit fontScale="77500" lnSpcReduction="20000"/>
          </a:bodyPr>
          <a:lstStyle/>
          <a:p>
            <a:r>
              <a:rPr lang="en-US" dirty="0" smtClean="0"/>
              <a:t>Upon </a:t>
            </a:r>
            <a:r>
              <a:rPr lang="en-US" dirty="0"/>
              <a:t>the death of the </a:t>
            </a:r>
            <a:r>
              <a:rPr lang="en-US" dirty="0" smtClean="0"/>
              <a:t>ABLE account owner, Medicaid </a:t>
            </a:r>
            <a:r>
              <a:rPr lang="en-US" dirty="0"/>
              <a:t>can choose to file a claim for </a:t>
            </a:r>
            <a:r>
              <a:rPr lang="en-US" dirty="0" smtClean="0"/>
              <a:t>Medicaid expenses </a:t>
            </a:r>
            <a:r>
              <a:rPr lang="en-US" dirty="0"/>
              <a:t>paid since the </a:t>
            </a:r>
            <a:r>
              <a:rPr lang="en-US" dirty="0" smtClean="0"/>
              <a:t>ABLE account </a:t>
            </a:r>
            <a:r>
              <a:rPr lang="en-US" dirty="0"/>
              <a:t>was </a:t>
            </a:r>
            <a:r>
              <a:rPr lang="en-US" dirty="0" smtClean="0"/>
              <a:t>opened;</a:t>
            </a:r>
          </a:p>
          <a:p>
            <a:r>
              <a:rPr lang="en-US" dirty="0" smtClean="0"/>
              <a:t>If </a:t>
            </a:r>
            <a:r>
              <a:rPr lang="en-US" dirty="0"/>
              <a:t>the </a:t>
            </a:r>
            <a:r>
              <a:rPr lang="en-US" dirty="0" smtClean="0"/>
              <a:t>ABLE account </a:t>
            </a:r>
            <a:r>
              <a:rPr lang="en-US" dirty="0"/>
              <a:t>owner did not receive Medicaid, there is no </a:t>
            </a:r>
            <a:r>
              <a:rPr lang="en-US" dirty="0" smtClean="0"/>
              <a:t>payback; </a:t>
            </a:r>
            <a:r>
              <a:rPr lang="en-US" dirty="0"/>
              <a:t> </a:t>
            </a:r>
          </a:p>
          <a:p>
            <a:pPr lvl="0"/>
            <a:r>
              <a:rPr lang="en-US" dirty="0"/>
              <a:t>If Medicaid Buy In premiums were paid, they are </a:t>
            </a:r>
            <a:r>
              <a:rPr lang="en-US" dirty="0" smtClean="0"/>
              <a:t>deducted </a:t>
            </a:r>
            <a:r>
              <a:rPr lang="en-US" dirty="0"/>
              <a:t>before Medicaid </a:t>
            </a:r>
            <a:r>
              <a:rPr lang="en-US" dirty="0" smtClean="0"/>
              <a:t>payback;</a:t>
            </a:r>
            <a:endParaRPr lang="en-US" dirty="0"/>
          </a:p>
          <a:p>
            <a:pPr lvl="0"/>
            <a:r>
              <a:rPr lang="en-US" dirty="0"/>
              <a:t>Before Medicaid </a:t>
            </a:r>
            <a:r>
              <a:rPr lang="en-US" dirty="0" smtClean="0"/>
              <a:t>payback, </a:t>
            </a:r>
            <a:r>
              <a:rPr lang="en-US" dirty="0"/>
              <a:t>the </a:t>
            </a:r>
            <a:r>
              <a:rPr lang="en-US" dirty="0" smtClean="0"/>
              <a:t>ABLE account can </a:t>
            </a:r>
            <a:r>
              <a:rPr lang="en-US" dirty="0"/>
              <a:t>be used </a:t>
            </a:r>
            <a:r>
              <a:rPr lang="en-US" dirty="0" smtClean="0"/>
              <a:t>to </a:t>
            </a:r>
            <a:r>
              <a:rPr lang="en-US" dirty="0"/>
              <a:t>repay any outstanding Qualified Disability Expenses, including funeral and burial </a:t>
            </a:r>
            <a:r>
              <a:rPr lang="en-US" dirty="0" smtClean="0"/>
              <a:t>costs;</a:t>
            </a:r>
          </a:p>
          <a:p>
            <a:pPr lvl="0"/>
            <a:r>
              <a:rPr lang="en-US" b="1" dirty="0" smtClean="0"/>
              <a:t>Some ABLE plans have </a:t>
            </a:r>
            <a:r>
              <a:rPr lang="en-US" b="1" dirty="0"/>
              <a:t>waived Medicaid </a:t>
            </a:r>
            <a:r>
              <a:rPr lang="en-US" b="1" dirty="0" smtClean="0"/>
              <a:t>payback for their state’s residents</a:t>
            </a:r>
            <a:r>
              <a:rPr lang="en-US" dirty="0" smtClean="0"/>
              <a:t>;</a:t>
            </a:r>
          </a:p>
          <a:p>
            <a:pPr marL="0" indent="0">
              <a:spcBef>
                <a:spcPts val="1200"/>
              </a:spcBef>
              <a:buNone/>
            </a:pPr>
            <a:r>
              <a:rPr lang="en-US" dirty="0" smtClean="0"/>
              <a:t>Any </a:t>
            </a:r>
            <a:r>
              <a:rPr lang="en-US" dirty="0"/>
              <a:t>remaining balance </a:t>
            </a:r>
            <a:r>
              <a:rPr lang="en-US" dirty="0" smtClean="0"/>
              <a:t>will be </a:t>
            </a:r>
            <a:r>
              <a:rPr lang="en-US" dirty="0"/>
              <a:t>distributed to the successor designated beneficiary or if </a:t>
            </a:r>
            <a:r>
              <a:rPr lang="en-US" dirty="0" smtClean="0"/>
              <a:t>none, </a:t>
            </a:r>
            <a:r>
              <a:rPr lang="en-US" dirty="0"/>
              <a:t>to the account owner’s estate</a:t>
            </a:r>
            <a:r>
              <a:rPr lang="en-US" dirty="0" smtClean="0"/>
              <a:t>.</a:t>
            </a:r>
            <a:endParaRPr lang="en-US" dirty="0"/>
          </a:p>
        </p:txBody>
      </p:sp>
      <p:sp>
        <p:nvSpPr>
          <p:cNvPr id="4" name="Slide Number Placeholder 3"/>
          <p:cNvSpPr>
            <a:spLocks noGrp="1"/>
          </p:cNvSpPr>
          <p:nvPr>
            <p:ph type="sldNum" sz="quarter" idx="4294967295"/>
          </p:nvPr>
        </p:nvSpPr>
        <p:spPr/>
        <p:txBody>
          <a:bodyPr/>
          <a:lstStyle/>
          <a:p>
            <a:pPr algn="ctr"/>
            <a:r>
              <a:rPr lang="en-US" dirty="0"/>
              <a:t>	</a:t>
            </a:r>
            <a:r>
              <a:rPr lang="en-US" dirty="0" smtClean="0"/>
              <a:t> </a:t>
            </a:r>
            <a:fld id="{0E6415AF-7ABF-7D43-B3C3-392F5AD3F563}" type="slidenum">
              <a:rPr lang="en-US" smtClean="0"/>
              <a:pPr algn="ctr"/>
              <a:t>29</a:t>
            </a:fld>
            <a:endParaRPr lang="en-US" dirty="0"/>
          </a:p>
        </p:txBody>
      </p:sp>
    </p:spTree>
    <p:extLst>
      <p:ext uri="{BB962C8B-B14F-4D97-AF65-F5344CB8AC3E}">
        <p14:creationId xmlns:p14="http://schemas.microsoft.com/office/powerpoint/2010/main" val="4460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3</a:t>
            </a:fld>
            <a:endParaRPr lang="en-US" dirty="0"/>
          </a:p>
        </p:txBody>
      </p:sp>
      <p:pic>
        <p:nvPicPr>
          <p:cNvPr id="4" name="Picture 3" descr="Image shows the headshots of nine ABLE BIPOC ABLE Account Owners and Family members who serve as ABLE National Resource Center Ambassadors to the BIPOC community."/>
          <p:cNvPicPr>
            <a:picLocks noChangeAspect="1"/>
          </p:cNvPicPr>
          <p:nvPr/>
        </p:nvPicPr>
        <p:blipFill>
          <a:blip r:embed="rId2"/>
          <a:stretch>
            <a:fillRect/>
          </a:stretch>
        </p:blipFill>
        <p:spPr>
          <a:xfrm>
            <a:off x="179819" y="1306462"/>
            <a:ext cx="8694782" cy="1821399"/>
          </a:xfrm>
          <a:prstGeom prst="rect">
            <a:avLst/>
          </a:prstGeom>
        </p:spPr>
      </p:pic>
    </p:spTree>
    <p:extLst>
      <p:ext uri="{BB962C8B-B14F-4D97-AF65-F5344CB8AC3E}">
        <p14:creationId xmlns:p14="http://schemas.microsoft.com/office/powerpoint/2010/main" val="3428634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ABLE Resources</a:t>
            </a:r>
            <a:endParaRPr lang="en-US" dirty="0"/>
          </a:p>
        </p:txBody>
      </p:sp>
      <p:sp>
        <p:nvSpPr>
          <p:cNvPr id="4" name="Slide Number Placeholder 3"/>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30</a:t>
            </a:fld>
            <a:endParaRPr lang="en-US" dirty="0"/>
          </a:p>
        </p:txBody>
      </p:sp>
    </p:spTree>
    <p:extLst>
      <p:ext uri="{BB962C8B-B14F-4D97-AF65-F5344CB8AC3E}">
        <p14:creationId xmlns:p14="http://schemas.microsoft.com/office/powerpoint/2010/main" val="2098902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rPr>
              <a:t>	</a:t>
            </a:r>
            <a:r>
              <a:rPr kumimoji="0" lang="en-US" sz="1200" b="0" i="0" u="none" strike="noStrike" kern="1200" cap="none" spc="0" normalizeH="0" baseline="0" noProof="0" dirty="0" smtClean="0">
                <a:ln>
                  <a:noFill/>
                </a:ln>
                <a:solidFill>
                  <a:prstClr val="white"/>
                </a:solidFill>
                <a:effectLst/>
                <a:uLnTx/>
                <a:uFillTx/>
                <a:latin typeface="Century Gothic"/>
                <a:ea typeface="+mn-ea"/>
              </a:rPr>
              <a:t> </a:t>
            </a:r>
            <a:fld id="{0E6415AF-7ABF-7D43-B3C3-392F5AD3F563}" type="slidenum">
              <a:rPr kumimoji="0" lang="en-US" sz="1200" b="0" i="0" u="none" strike="noStrike" kern="1200" cap="none" spc="0" normalizeH="0" baseline="0" noProof="0" smtClean="0">
                <a:ln>
                  <a:noFill/>
                </a:ln>
                <a:solidFill>
                  <a:prstClr val="white"/>
                </a:solidFill>
                <a:effectLst/>
                <a:uLnTx/>
                <a:uFillTx/>
                <a:latin typeface="Century Gothic"/>
                <a:ea typeface="+mn-ea"/>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solidFill>
              <a:effectLst/>
              <a:uLnTx/>
              <a:uFillTx/>
              <a:latin typeface="Century Gothic"/>
              <a:ea typeface="+mn-ea"/>
            </a:endParaRPr>
          </a:p>
        </p:txBody>
      </p:sp>
      <p:pic>
        <p:nvPicPr>
          <p:cNvPr id="4" name="Picture 3" descr="Image shows the headshots of nine ABLE BIPOC ABLE Account Owners and Family members who serve as ABLE National Resource Center Ambassadors to the BIPOC community."/>
          <p:cNvPicPr>
            <a:picLocks noChangeAspect="1"/>
          </p:cNvPicPr>
          <p:nvPr/>
        </p:nvPicPr>
        <p:blipFill>
          <a:blip r:embed="rId2"/>
          <a:stretch>
            <a:fillRect/>
          </a:stretch>
        </p:blipFill>
        <p:spPr>
          <a:xfrm>
            <a:off x="179819" y="1735832"/>
            <a:ext cx="8694782" cy="1821399"/>
          </a:xfrm>
          <a:prstGeom prst="rect">
            <a:avLst/>
          </a:prstGeom>
        </p:spPr>
      </p:pic>
      <p:sp>
        <p:nvSpPr>
          <p:cNvPr id="5" name="Title 1"/>
          <p:cNvSpPr>
            <a:spLocks noGrp="1"/>
          </p:cNvSpPr>
          <p:nvPr>
            <p:ph type="title"/>
          </p:nvPr>
        </p:nvSpPr>
        <p:spPr>
          <a:xfrm>
            <a:off x="179819" y="397205"/>
            <a:ext cx="7891652" cy="857250"/>
          </a:xfrm>
        </p:spPr>
        <p:txBody>
          <a:bodyPr>
            <a:normAutofit fontScale="90000"/>
          </a:bodyPr>
          <a:lstStyle/>
          <a:p>
            <a:r>
              <a:rPr lang="en-US" sz="3200" dirty="0" smtClean="0"/>
              <a:t>Check out the Full Range of Resources in the ABLE BIPOC Outreach Toolkit: </a:t>
            </a:r>
            <a:r>
              <a:rPr lang="en-US" sz="3200" dirty="0"/>
              <a:t/>
            </a:r>
            <a:br>
              <a:rPr lang="en-US" sz="3200" dirty="0"/>
            </a:br>
            <a:r>
              <a:rPr lang="en-US" sz="2800" u="sng" dirty="0" smtClean="0">
                <a:solidFill>
                  <a:srgbClr val="000000"/>
                </a:solidFill>
                <a:latin typeface="Calibri" panose="020F0502020204030204" pitchFamily="34" charset="0"/>
                <a:ea typeface="Calibri" panose="020F0502020204030204" pitchFamily="34" charset="0"/>
                <a:hlinkClick r:id="rId3"/>
              </a:rPr>
              <a:t>ablenrc.org/</a:t>
            </a:r>
            <a:r>
              <a:rPr lang="en-US" sz="2800" u="sng" dirty="0" err="1" smtClean="0">
                <a:solidFill>
                  <a:srgbClr val="000000"/>
                </a:solidFill>
                <a:latin typeface="Calibri" panose="020F0502020204030204" pitchFamily="34" charset="0"/>
                <a:ea typeface="Calibri" panose="020F0502020204030204" pitchFamily="34" charset="0"/>
                <a:hlinkClick r:id="rId3"/>
              </a:rPr>
              <a:t>bipoc</a:t>
            </a:r>
            <a:r>
              <a:rPr lang="en-US" sz="2800" u="sng" dirty="0" smtClean="0">
                <a:solidFill>
                  <a:srgbClr val="000000"/>
                </a:solidFill>
                <a:latin typeface="Calibri" panose="020F0502020204030204" pitchFamily="34" charset="0"/>
                <a:ea typeface="Calibri" panose="020F0502020204030204" pitchFamily="34" charset="0"/>
                <a:hlinkClick r:id="rId3"/>
              </a:rPr>
              <a:t>-outreach-toolkit</a:t>
            </a:r>
            <a:r>
              <a:rPr lang="en-US" sz="2800" u="sng" dirty="0">
                <a:solidFill>
                  <a:srgbClr val="000000"/>
                </a:solidFill>
                <a:latin typeface="Calibri" panose="020F0502020204030204" pitchFamily="34" charset="0"/>
                <a:ea typeface="Calibri" panose="020F0502020204030204" pitchFamily="34" charset="0"/>
                <a:hlinkClick r:id="rId3"/>
              </a:rPr>
              <a:t>/</a:t>
            </a:r>
            <a:endParaRPr lang="en-US" dirty="0"/>
          </a:p>
        </p:txBody>
      </p:sp>
    </p:spTree>
    <p:extLst>
      <p:ext uri="{BB962C8B-B14F-4D97-AF65-F5344CB8AC3E}">
        <p14:creationId xmlns:p14="http://schemas.microsoft.com/office/powerpoint/2010/main" val="1784795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1" y="480866"/>
            <a:ext cx="2693773" cy="3451104"/>
          </a:xfrm>
        </p:spPr>
        <p:txBody>
          <a:bodyPr>
            <a:normAutofit/>
          </a:bodyPr>
          <a:lstStyle/>
          <a:p>
            <a:pPr>
              <a:spcBef>
                <a:spcPts val="0"/>
              </a:spcBef>
              <a:spcAft>
                <a:spcPts val="1800"/>
              </a:spcAft>
            </a:pPr>
            <a:r>
              <a:rPr lang="en-US" sz="2400" dirty="0" smtClean="0"/>
              <a:t>Roadmap to </a:t>
            </a:r>
            <a:r>
              <a:rPr lang="en-US" sz="2400" dirty="0"/>
              <a:t>ABLE </a:t>
            </a:r>
            <a:r>
              <a:rPr lang="en-US" sz="2400" dirty="0" smtClean="0"/>
              <a:t>Enrollment:</a:t>
            </a:r>
            <a:br>
              <a:rPr lang="en-US" sz="2400" dirty="0" smtClean="0"/>
            </a:br>
            <a:r>
              <a:rPr lang="en-US" sz="1600" dirty="0" smtClean="0">
                <a:hlinkClick r:id="rId4"/>
              </a:rPr>
              <a:t>ablenrc.org/get-started/</a:t>
            </a:r>
            <a:r>
              <a:rPr lang="en-US" sz="1600" dirty="0" smtClean="0"/>
              <a:t/>
            </a:r>
            <a:br>
              <a:rPr lang="en-US" sz="1600" dirty="0" smtClean="0"/>
            </a:br>
            <a:r>
              <a:rPr lang="en-US" sz="1600" dirty="0" smtClean="0"/>
              <a:t/>
            </a:r>
            <a:br>
              <a:rPr lang="en-US" sz="1600" dirty="0" smtClean="0"/>
            </a:br>
            <a:r>
              <a:rPr lang="en-US" sz="2400" dirty="0" smtClean="0"/>
              <a:t>Roadmap </a:t>
            </a:r>
            <a:r>
              <a:rPr lang="en-US" sz="2400" dirty="0"/>
              <a:t>to </a:t>
            </a:r>
            <a:r>
              <a:rPr lang="en-US" sz="2400" dirty="0" smtClean="0"/>
              <a:t>Independence:</a:t>
            </a:r>
            <a:br>
              <a:rPr lang="en-US" sz="2400" dirty="0" smtClean="0"/>
            </a:br>
            <a:r>
              <a:rPr lang="en-US" sz="1600" dirty="0" smtClean="0">
                <a:hlinkClick r:id="rId5"/>
              </a:rPr>
              <a:t>ablenrc.org/manage-account/</a:t>
            </a:r>
            <a:endParaRPr lang="en-US" sz="1600" dirty="0"/>
          </a:p>
        </p:txBody>
      </p:sp>
      <p:pic>
        <p:nvPicPr>
          <p:cNvPr id="5" name="Picture 4" descr="For detailed information and videos on each roadmap step, visit ablenrc.org/road-map-enrollment or ablenrc.org/road-map-independence; Steps on the Roadmap to ABLE; Start Here; Roadmap to Enrollment; 1. What Is ABLE? Achieving a Better Life Experience (ABLE) accounts are a new savings tool for qualified individuals with disabilities and are available nationwide; 2. Who is Eligible? An ABLE account owner must have had a significant disability onset prior to age 26. An account can be opened at any time; 3. How Can Funds be used? Funds in ABLE accounts can be used for a wide array of qualified disability expenses such as education. transportation. job training, housing and more; 4. How Do I Open An Account? ABLE accounts are opened through the state ABLE program website. It takes about 10 minutes to open an account; 5. How Do I Manage My Account? ABLE accounts are savings accounts that offer choices for investing. You can make changes to your investments twice a year; Roadmap to Independence; Manage Account; 6. Setting My Financial Goals; ABLE accounts allow you to set financial goals based on your disability related needs; 7. Building a Circle of Support; Let family, friends and your employer know they can contribute directly to your ABLE account. 8. Making Smart Financial Decisions; Making smart financial decisions isn't always easy. Learn how to with an ABLE account; 9. Monitoring My ABLE Account; Learn how to keep an eye on your ABLE account and track your qualified disability expenses; 10. Celebrate and share your ABLE experience with others! For more information on the ABLE Act and ABLE accounts, visit ablenrc.org." title="Roadmap to ABL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402573"/>
            <a:ext cx="5932205" cy="3881566"/>
          </a:xfrm>
          <a:prstGeom prst="rect">
            <a:avLst/>
          </a:prstGeom>
        </p:spPr>
      </p:pic>
      <p:sp>
        <p:nvSpPr>
          <p:cNvPr id="7" name="Slide Number Placeholder 6"/>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32</a:t>
            </a:fld>
            <a:endParaRPr lang="en-US" dirty="0"/>
          </a:p>
        </p:txBody>
      </p:sp>
    </p:spTree>
    <p:custDataLst>
      <p:tags r:id="rId1"/>
    </p:custDataLst>
    <p:extLst>
      <p:ext uri="{BB962C8B-B14F-4D97-AF65-F5344CB8AC3E}">
        <p14:creationId xmlns:p14="http://schemas.microsoft.com/office/powerpoint/2010/main" val="4025601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0"/>
            <a:ext cx="8132400" cy="733425"/>
          </a:xfrm>
        </p:spPr>
        <p:txBody>
          <a:bodyPr>
            <a:normAutofit/>
          </a:bodyPr>
          <a:lstStyle/>
          <a:p>
            <a:r>
              <a:rPr lang="en-US" spc="113" dirty="0" smtClean="0"/>
              <a:t>ABLE </a:t>
            </a:r>
            <a:r>
              <a:rPr lang="en-US" b="1" kern="1200" dirty="0" smtClean="0">
                <a:solidFill>
                  <a:srgbClr val="26A146"/>
                </a:solidFill>
                <a:effectLst/>
                <a:latin typeface="Franklin Gothic Book" charset="0"/>
                <a:ea typeface="Franklin Gothic Book" charset="0"/>
                <a:cs typeface="Franklin Gothic Book" charset="0"/>
              </a:rPr>
              <a:t>Federal Guidance</a:t>
            </a:r>
            <a:r>
              <a:rPr lang="en-US" dirty="0" smtClean="0">
                <a:latin typeface="Franklin Gothic Book" charset="0"/>
                <a:ea typeface="Franklin Gothic Book" charset="0"/>
                <a:cs typeface="Franklin Gothic Book" charset="0"/>
              </a:rPr>
              <a:t> </a:t>
            </a:r>
            <a:endParaRPr lang="en-US" dirty="0">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267830" y="619125"/>
            <a:ext cx="8343900" cy="3821503"/>
          </a:xfrm>
        </p:spPr>
        <p:txBody>
          <a:bodyPr>
            <a:noAutofit/>
          </a:bodyPr>
          <a:lstStyle/>
          <a:p>
            <a:pPr>
              <a:lnSpc>
                <a:spcPct val="100000"/>
              </a:lnSpc>
              <a:spcBef>
                <a:spcPts val="0"/>
              </a:spcBef>
            </a:pPr>
            <a:r>
              <a:rPr lang="en-US" sz="2000" dirty="0" smtClean="0">
                <a:cs typeface="Arial"/>
              </a:rPr>
              <a:t>IRS Final </a:t>
            </a:r>
            <a:r>
              <a:rPr lang="en-US" sz="2000" dirty="0">
                <a:cs typeface="Arial"/>
              </a:rPr>
              <a:t>ABLE Regulations: </a:t>
            </a:r>
            <a:r>
              <a:rPr lang="en-US" sz="2000" dirty="0">
                <a:cs typeface="Arial"/>
                <a:hlinkClick r:id="rId4"/>
              </a:rPr>
              <a:t>https://</a:t>
            </a:r>
            <a:r>
              <a:rPr lang="en-US" sz="2000" dirty="0" smtClean="0">
                <a:cs typeface="Arial"/>
                <a:hlinkClick r:id="rId4"/>
              </a:rPr>
              <a:t>www.federalregister.gov/documents/2020/11/19/2020-22144/guidance-under-section-529a-qualified-able-programs</a:t>
            </a:r>
            <a:endParaRPr lang="en-US" sz="2000" dirty="0">
              <a:cs typeface="Arial"/>
            </a:endParaRPr>
          </a:p>
          <a:p>
            <a:pPr>
              <a:lnSpc>
                <a:spcPct val="100000"/>
              </a:lnSpc>
              <a:spcBef>
                <a:spcPts val="0"/>
              </a:spcBef>
            </a:pPr>
            <a:r>
              <a:rPr lang="en-US" sz="2000" dirty="0" smtClean="0">
                <a:cs typeface="Arial"/>
              </a:rPr>
              <a:t>Supplemental </a:t>
            </a:r>
            <a:r>
              <a:rPr lang="en-US" sz="2000" dirty="0">
                <a:cs typeface="Arial"/>
              </a:rPr>
              <a:t>Security </a:t>
            </a:r>
            <a:r>
              <a:rPr lang="en-US" sz="2000" dirty="0" smtClean="0">
                <a:cs typeface="Arial"/>
              </a:rPr>
              <a:t>Income (SSI): </a:t>
            </a:r>
            <a:r>
              <a:rPr lang="en-US" sz="2000" dirty="0" smtClean="0">
                <a:cs typeface="Arial"/>
                <a:hlinkClick r:id="rId5"/>
              </a:rPr>
              <a:t>secure.ssa.gov/apps10/</a:t>
            </a:r>
            <a:r>
              <a:rPr lang="en-US" sz="2000" dirty="0" err="1" smtClean="0">
                <a:cs typeface="Arial"/>
                <a:hlinkClick r:id="rId5"/>
              </a:rPr>
              <a:t>poms.nsf</a:t>
            </a:r>
            <a:r>
              <a:rPr lang="en-US" sz="2000" dirty="0" smtClean="0">
                <a:cs typeface="Arial"/>
                <a:hlinkClick r:id="rId5"/>
              </a:rPr>
              <a:t>/</a:t>
            </a:r>
            <a:r>
              <a:rPr lang="en-US" sz="2000" dirty="0" err="1" smtClean="0">
                <a:cs typeface="Arial"/>
                <a:hlinkClick r:id="rId5"/>
              </a:rPr>
              <a:t>lnx</a:t>
            </a:r>
            <a:r>
              <a:rPr lang="en-US" sz="2000" dirty="0" smtClean="0">
                <a:cs typeface="Arial"/>
                <a:hlinkClick r:id="rId5"/>
              </a:rPr>
              <a:t>/0501130740</a:t>
            </a:r>
            <a:endParaRPr lang="en-US" sz="2000" b="1" dirty="0">
              <a:cs typeface="Arial"/>
            </a:endParaRPr>
          </a:p>
          <a:p>
            <a:pPr>
              <a:lnSpc>
                <a:spcPct val="100000"/>
              </a:lnSpc>
              <a:spcBef>
                <a:spcPts val="0"/>
              </a:spcBef>
            </a:pPr>
            <a:r>
              <a:rPr lang="en-US" sz="2000" dirty="0" smtClean="0">
                <a:cs typeface="Arial"/>
              </a:rPr>
              <a:t>Ce</a:t>
            </a:r>
            <a:r>
              <a:rPr lang="en-US" sz="2000" spc="-15" dirty="0" smtClean="0">
                <a:cs typeface="Arial"/>
              </a:rPr>
              <a:t>n</a:t>
            </a:r>
            <a:r>
              <a:rPr lang="en-US" sz="2000" dirty="0" smtClean="0">
                <a:cs typeface="Arial"/>
              </a:rPr>
              <a:t>ters</a:t>
            </a:r>
            <a:r>
              <a:rPr lang="en-US" sz="2000" spc="-4" dirty="0" smtClean="0">
                <a:cs typeface="Arial"/>
              </a:rPr>
              <a:t> </a:t>
            </a:r>
            <a:r>
              <a:rPr lang="en-US" sz="2000" dirty="0">
                <a:cs typeface="Arial"/>
              </a:rPr>
              <a:t>f</a:t>
            </a:r>
            <a:r>
              <a:rPr lang="en-US" sz="2000" spc="-15" dirty="0">
                <a:cs typeface="Arial"/>
              </a:rPr>
              <a:t>o</a:t>
            </a:r>
            <a:r>
              <a:rPr lang="en-US" sz="2000" dirty="0">
                <a:cs typeface="Arial"/>
              </a:rPr>
              <a:t>r</a:t>
            </a:r>
            <a:r>
              <a:rPr lang="en-US" sz="2000" spc="-4" dirty="0">
                <a:cs typeface="Arial"/>
              </a:rPr>
              <a:t> </a:t>
            </a:r>
            <a:r>
              <a:rPr lang="en-US" sz="2000" dirty="0">
                <a:cs typeface="Arial"/>
              </a:rPr>
              <a:t>Me</a:t>
            </a:r>
            <a:r>
              <a:rPr lang="en-US" sz="2000" spc="-15" dirty="0">
                <a:cs typeface="Arial"/>
              </a:rPr>
              <a:t>di</a:t>
            </a:r>
            <a:r>
              <a:rPr lang="en-US" sz="2000" dirty="0">
                <a:cs typeface="Arial"/>
              </a:rPr>
              <a:t>care</a:t>
            </a:r>
            <a:r>
              <a:rPr lang="en-US" sz="2000" spc="-4" dirty="0">
                <a:cs typeface="Arial"/>
              </a:rPr>
              <a:t> </a:t>
            </a:r>
            <a:r>
              <a:rPr lang="en-US" sz="2000" dirty="0">
                <a:cs typeface="Arial"/>
              </a:rPr>
              <a:t>a</a:t>
            </a:r>
            <a:r>
              <a:rPr lang="en-US" sz="2000" spc="-15" dirty="0">
                <a:cs typeface="Arial"/>
              </a:rPr>
              <a:t>n</a:t>
            </a:r>
            <a:r>
              <a:rPr lang="en-US" sz="2000" spc="-11" dirty="0">
                <a:cs typeface="Arial"/>
              </a:rPr>
              <a:t>d</a:t>
            </a:r>
            <a:r>
              <a:rPr lang="en-US" sz="2000" spc="-8" dirty="0">
                <a:cs typeface="Arial"/>
              </a:rPr>
              <a:t> </a:t>
            </a:r>
            <a:r>
              <a:rPr lang="en-US" sz="2000" dirty="0">
                <a:cs typeface="Arial"/>
              </a:rPr>
              <a:t>Me</a:t>
            </a:r>
            <a:r>
              <a:rPr lang="en-US" sz="2000" spc="-15" dirty="0">
                <a:cs typeface="Arial"/>
              </a:rPr>
              <a:t>di</a:t>
            </a:r>
            <a:r>
              <a:rPr lang="en-US" sz="2000" dirty="0">
                <a:cs typeface="Arial"/>
              </a:rPr>
              <a:t>ca</a:t>
            </a:r>
            <a:r>
              <a:rPr lang="en-US" sz="2000" spc="-11" dirty="0">
                <a:cs typeface="Arial"/>
              </a:rPr>
              <a:t>id</a:t>
            </a:r>
            <a:r>
              <a:rPr lang="en-US" sz="2000" spc="-8" dirty="0">
                <a:cs typeface="Arial"/>
              </a:rPr>
              <a:t> </a:t>
            </a:r>
            <a:r>
              <a:rPr lang="en-US" sz="2000" spc="-15" dirty="0">
                <a:cs typeface="Arial"/>
              </a:rPr>
              <a:t>S</a:t>
            </a:r>
            <a:r>
              <a:rPr lang="en-US" sz="2000" dirty="0">
                <a:cs typeface="Arial"/>
              </a:rPr>
              <a:t>erv</a:t>
            </a:r>
            <a:r>
              <a:rPr lang="en-US" sz="2000" spc="-11" dirty="0">
                <a:cs typeface="Arial"/>
              </a:rPr>
              <a:t>i</a:t>
            </a:r>
            <a:r>
              <a:rPr lang="en-US" sz="2000" dirty="0">
                <a:cs typeface="Arial"/>
              </a:rPr>
              <a:t>ces</a:t>
            </a:r>
            <a:r>
              <a:rPr lang="en-US" sz="2000" spc="-4" dirty="0">
                <a:cs typeface="Arial"/>
              </a:rPr>
              <a:t> </a:t>
            </a:r>
            <a:r>
              <a:rPr lang="en-US" sz="2000" dirty="0">
                <a:cs typeface="Arial"/>
              </a:rPr>
              <a:t>(CM</a:t>
            </a:r>
            <a:r>
              <a:rPr lang="en-US" sz="2000" spc="-15" dirty="0">
                <a:cs typeface="Arial"/>
              </a:rPr>
              <a:t>S</a:t>
            </a:r>
            <a:r>
              <a:rPr lang="en-US" sz="2000" dirty="0" smtClean="0">
                <a:cs typeface="Arial"/>
              </a:rPr>
              <a:t>): </a:t>
            </a:r>
            <a:r>
              <a:rPr lang="en-US" sz="2000" u="heavy" dirty="0" smtClean="0">
                <a:solidFill>
                  <a:srgbClr val="0000FF"/>
                </a:solidFill>
                <a:cs typeface="Arial"/>
                <a:hlinkClick r:id="rId6"/>
              </a:rPr>
              <a:t>medicaid.gov/federal-policy-guidance/downloads/smd17002.pdf</a:t>
            </a:r>
            <a:endParaRPr lang="en-US" sz="2000" u="heavy" spc="-8" dirty="0">
              <a:solidFill>
                <a:srgbClr val="0000FF"/>
              </a:solidFill>
              <a:cs typeface="Arial"/>
              <a:hlinkClick r:id=""/>
            </a:endParaRPr>
          </a:p>
          <a:p>
            <a:pPr marL="342900" lvl="2" indent="-342900">
              <a:lnSpc>
                <a:spcPct val="100000"/>
              </a:lnSpc>
              <a:spcBef>
                <a:spcPts val="0"/>
              </a:spcBef>
              <a:buClr>
                <a:srgbClr val="00B050"/>
              </a:buClr>
            </a:pPr>
            <a:r>
              <a:rPr lang="en-US" sz="2000" dirty="0" smtClean="0">
                <a:solidFill>
                  <a:schemeClr val="tx1"/>
                </a:solidFill>
              </a:rPr>
              <a:t>Supplemental </a:t>
            </a:r>
            <a:r>
              <a:rPr lang="en-US" sz="2000" dirty="0">
                <a:solidFill>
                  <a:schemeClr val="tx1"/>
                </a:solidFill>
              </a:rPr>
              <a:t>Nutrition Assistance Program (SNAP</a:t>
            </a:r>
            <a:r>
              <a:rPr lang="en-US" sz="2000" dirty="0" smtClean="0">
                <a:solidFill>
                  <a:schemeClr val="tx1"/>
                </a:solidFill>
              </a:rPr>
              <a:t>): </a:t>
            </a:r>
            <a:r>
              <a:rPr lang="en-US" sz="2000" dirty="0" smtClean="0">
                <a:hlinkClick r:id="rId7"/>
              </a:rPr>
              <a:t>fns.usda.gov/snap/treatment-able-accounts-determining-snap-eligibility</a:t>
            </a:r>
            <a:r>
              <a:rPr lang="en-US" sz="2000" dirty="0" smtClean="0"/>
              <a:t>.</a:t>
            </a:r>
            <a:endParaRPr lang="en-US" sz="2000" dirty="0"/>
          </a:p>
          <a:p>
            <a:pPr marL="342900" lvl="2" indent="-342900">
              <a:lnSpc>
                <a:spcPct val="100000"/>
              </a:lnSpc>
              <a:spcBef>
                <a:spcPts val="0"/>
              </a:spcBef>
              <a:buClr>
                <a:srgbClr val="00B050"/>
              </a:buClr>
            </a:pPr>
            <a:r>
              <a:rPr lang="en-US" sz="2000" dirty="0" smtClean="0">
                <a:solidFill>
                  <a:schemeClr val="tx1"/>
                </a:solidFill>
              </a:rPr>
              <a:t>Housing </a:t>
            </a:r>
            <a:r>
              <a:rPr lang="en-US" sz="2000" dirty="0">
                <a:solidFill>
                  <a:schemeClr val="tx1"/>
                </a:solidFill>
              </a:rPr>
              <a:t>and Urban </a:t>
            </a:r>
            <a:r>
              <a:rPr lang="en-US" sz="2000" dirty="0" smtClean="0">
                <a:solidFill>
                  <a:schemeClr val="tx1"/>
                </a:solidFill>
              </a:rPr>
              <a:t>Development (HUD): </a:t>
            </a:r>
            <a:r>
              <a:rPr lang="en-US" sz="2000" dirty="0" smtClean="0">
                <a:hlinkClick r:id="rId8"/>
              </a:rPr>
              <a:t>hud.gov/sites/</a:t>
            </a:r>
            <a:r>
              <a:rPr lang="en-US" sz="2000" dirty="0" err="1" smtClean="0">
                <a:hlinkClick r:id="rId8"/>
              </a:rPr>
              <a:t>dfiles</a:t>
            </a:r>
            <a:r>
              <a:rPr lang="en-US" sz="2000" dirty="0" smtClean="0">
                <a:hlinkClick r:id="rId8"/>
              </a:rPr>
              <a:t>/OCHCO/documents/2019-09pihn.pdf</a:t>
            </a:r>
            <a:endParaRPr lang="en-US" sz="2000" dirty="0"/>
          </a:p>
        </p:txBody>
      </p:sp>
      <p:sp>
        <p:nvSpPr>
          <p:cNvPr id="7" name="Slide Number Placeholder 6"/>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33</a:t>
            </a:fld>
            <a:endParaRPr lang="en-US" dirty="0"/>
          </a:p>
        </p:txBody>
      </p:sp>
    </p:spTree>
    <p:custDataLst>
      <p:tags r:id="rId1"/>
    </p:custDataLst>
    <p:extLst>
      <p:ext uri="{BB962C8B-B14F-4D97-AF65-F5344CB8AC3E}">
        <p14:creationId xmlns:p14="http://schemas.microsoft.com/office/powerpoint/2010/main" val="3105666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1E8042"/>
                </a:solidFill>
              </a:rPr>
              <a:t>ABLE Program Comparison Tools</a:t>
            </a:r>
            <a:endParaRPr lang="en-US" dirty="0">
              <a:solidFill>
                <a:srgbClr val="1E8042"/>
              </a:solidFill>
            </a:endParaRPr>
          </a:p>
        </p:txBody>
      </p:sp>
      <p:sp>
        <p:nvSpPr>
          <p:cNvPr id="5" name="Content Placeholder 4"/>
          <p:cNvSpPr>
            <a:spLocks noGrp="1"/>
          </p:cNvSpPr>
          <p:nvPr>
            <p:ph idx="1"/>
          </p:nvPr>
        </p:nvSpPr>
        <p:spPr>
          <a:xfrm>
            <a:off x="267830" y="876300"/>
            <a:ext cx="8409445" cy="3562350"/>
          </a:xfrm>
        </p:spPr>
        <p:txBody>
          <a:bodyPr>
            <a:normAutofit/>
          </a:bodyPr>
          <a:lstStyle/>
          <a:p>
            <a:pPr marL="0" indent="0">
              <a:lnSpc>
                <a:spcPct val="100000"/>
              </a:lnSpc>
              <a:spcBef>
                <a:spcPts val="0"/>
              </a:spcBef>
              <a:buNone/>
            </a:pPr>
            <a:r>
              <a:rPr lang="en-US" dirty="0" smtClean="0"/>
              <a:t>The ABLE National Resource Center website includes tools to help people compare ABLE Programs: </a:t>
            </a:r>
          </a:p>
          <a:p>
            <a:pPr marL="0" indent="0">
              <a:lnSpc>
                <a:spcPct val="100000"/>
              </a:lnSpc>
              <a:spcBef>
                <a:spcPts val="0"/>
              </a:spcBef>
              <a:buNone/>
            </a:pPr>
            <a:endParaRPr lang="en-US" dirty="0" smtClean="0"/>
          </a:p>
          <a:p>
            <a:pPr>
              <a:lnSpc>
                <a:spcPct val="100000"/>
              </a:lnSpc>
              <a:spcBef>
                <a:spcPts val="0"/>
              </a:spcBef>
            </a:pPr>
            <a:r>
              <a:rPr lang="en-US" dirty="0" smtClean="0">
                <a:solidFill>
                  <a:srgbClr val="1E8042"/>
                </a:solidFill>
              </a:rPr>
              <a:t>Three-State Comparison Tool: </a:t>
            </a:r>
            <a:r>
              <a:rPr lang="en-US" u="sng" dirty="0" smtClean="0">
                <a:hlinkClick r:id="rId4"/>
              </a:rPr>
              <a:t>ablenrc.org/compare-states/</a:t>
            </a:r>
            <a:endParaRPr lang="en-US" u="sng" dirty="0"/>
          </a:p>
          <a:p>
            <a:pPr>
              <a:lnSpc>
                <a:spcPct val="100000"/>
              </a:lnSpc>
              <a:spcBef>
                <a:spcPts val="0"/>
              </a:spcBef>
            </a:pPr>
            <a:r>
              <a:rPr lang="en-US" dirty="0" smtClean="0">
                <a:solidFill>
                  <a:srgbClr val="1E8042"/>
                </a:solidFill>
              </a:rPr>
              <a:t>ABLE Program Features Tool: </a:t>
            </a:r>
            <a:r>
              <a:rPr lang="en-US" u="sng" dirty="0" smtClean="0">
                <a:hlinkClick r:id="rId5"/>
              </a:rPr>
              <a:t>ablenrc.org/state-plan-search/</a:t>
            </a:r>
            <a:r>
              <a:rPr lang="en-US" u="sng" dirty="0" smtClean="0"/>
              <a:t> </a:t>
            </a:r>
          </a:p>
          <a:p>
            <a:pPr lvl="2">
              <a:lnSpc>
                <a:spcPct val="100000"/>
              </a:lnSpc>
              <a:spcBef>
                <a:spcPts val="0"/>
              </a:spcBef>
            </a:pPr>
            <a:r>
              <a:rPr lang="en-US" u="sng" dirty="0" smtClean="0">
                <a:solidFill>
                  <a:schemeClr val="tx1"/>
                </a:solidFill>
              </a:rPr>
              <a:t>The “results page” of this tool allows you to download files for all states or for select states to assist you  </a:t>
            </a:r>
          </a:p>
          <a:p>
            <a:pPr>
              <a:lnSpc>
                <a:spcPct val="100000"/>
              </a:lnSpc>
              <a:spcBef>
                <a:spcPts val="0"/>
              </a:spcBef>
            </a:pPr>
            <a:r>
              <a:rPr lang="en-US" dirty="0" smtClean="0">
                <a:solidFill>
                  <a:srgbClr val="1E8042"/>
                </a:solidFill>
              </a:rPr>
              <a:t>Map of USA Tool: </a:t>
            </a:r>
            <a:r>
              <a:rPr lang="en-US" u="sng" dirty="0" smtClean="0">
                <a:hlinkClick r:id="rId6"/>
              </a:rPr>
              <a:t>ablenrc.org/select-a-state-program/</a:t>
            </a:r>
            <a:endParaRPr lang="en-US" u="sng" dirty="0" smtClean="0"/>
          </a:p>
        </p:txBody>
      </p:sp>
      <p:sp>
        <p:nvSpPr>
          <p:cNvPr id="7" name="Slide Number Placeholder 6"/>
          <p:cNvSpPr>
            <a:spLocks noGrp="1"/>
          </p:cNvSpPr>
          <p:nvPr>
            <p:ph type="sldNum" sz="quarter" idx="12"/>
          </p:nvPr>
        </p:nvSpPr>
        <p:spPr/>
        <p:txBody>
          <a:bodyPr/>
          <a:lstStyle/>
          <a:p>
            <a:pPr algn="ctr"/>
            <a:r>
              <a:rPr lang="en-US" smtClean="0"/>
              <a:t>Slide </a:t>
            </a:r>
            <a:fld id="{0E6415AF-7ABF-7D43-B3C3-392F5AD3F563}" type="slidenum">
              <a:rPr lang="en-US" smtClean="0"/>
              <a:pPr algn="ctr"/>
              <a:t>34</a:t>
            </a:fld>
            <a:endParaRPr lang="en-US" dirty="0"/>
          </a:p>
        </p:txBody>
      </p:sp>
    </p:spTree>
    <p:custDataLst>
      <p:tags r:id="rId1"/>
    </p:custDataLst>
    <p:extLst>
      <p:ext uri="{BB962C8B-B14F-4D97-AF65-F5344CB8AC3E}">
        <p14:creationId xmlns:p14="http://schemas.microsoft.com/office/powerpoint/2010/main" val="1151211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a typeface="Century Gothic" charset="0"/>
                <a:cs typeface="Century Gothic" charset="0"/>
              </a:rPr>
              <a:t>How </a:t>
            </a:r>
            <a:r>
              <a:rPr lang="en-US" dirty="0">
                <a:ea typeface="Century Gothic" charset="0"/>
                <a:cs typeface="Century Gothic" charset="0"/>
              </a:rPr>
              <a:t>Can ABLE NRC Support </a:t>
            </a:r>
            <a:r>
              <a:rPr lang="en-US" dirty="0" smtClean="0">
                <a:ea typeface="Century Gothic" charset="0"/>
                <a:cs typeface="Century Gothic" charset="0"/>
              </a:rPr>
              <a:t>You as an Individual or Family Member of an ABLE Eligible Individual?</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600"/>
              </a:spcAft>
            </a:pPr>
            <a:r>
              <a:rPr lang="en-US" sz="2200" dirty="0" smtClean="0">
                <a:ea typeface="Century Gothic" charset="0"/>
                <a:cs typeface="Century Gothic" charset="0"/>
              </a:rPr>
              <a:t>Comprehensive ABLE website at </a:t>
            </a:r>
            <a:r>
              <a:rPr lang="en-US" sz="2200" dirty="0" smtClean="0">
                <a:ea typeface="Century Gothic" charset="0"/>
                <a:cs typeface="Century Gothic" charset="0"/>
                <a:hlinkClick r:id="rId4"/>
              </a:rPr>
              <a:t>ablenrc.org</a:t>
            </a:r>
            <a:r>
              <a:rPr lang="en-US" sz="2200" dirty="0" smtClean="0">
                <a:ea typeface="Century Gothic" charset="0"/>
                <a:cs typeface="Century Gothic" charset="0"/>
              </a:rPr>
              <a:t>  </a:t>
            </a:r>
          </a:p>
          <a:p>
            <a:pPr>
              <a:lnSpc>
                <a:spcPct val="100000"/>
              </a:lnSpc>
              <a:spcBef>
                <a:spcPts val="0"/>
              </a:spcBef>
              <a:spcAft>
                <a:spcPts val="600"/>
              </a:spcAft>
            </a:pPr>
            <a:r>
              <a:rPr lang="en-US" sz="2200" dirty="0" smtClean="0">
                <a:ea typeface="Century Gothic" charset="0"/>
                <a:cs typeface="Century Gothic" charset="0"/>
              </a:rPr>
              <a:t>Educational </a:t>
            </a:r>
            <a:r>
              <a:rPr lang="en-US" sz="2200" dirty="0">
                <a:ea typeface="Century Gothic" charset="0"/>
                <a:cs typeface="Century Gothic" charset="0"/>
              </a:rPr>
              <a:t>materials, including free online </a:t>
            </a:r>
            <a:r>
              <a:rPr lang="en-US" sz="2200" dirty="0" smtClean="0">
                <a:ea typeface="Century Gothic" charset="0"/>
                <a:cs typeface="Century Gothic" charset="0"/>
              </a:rPr>
              <a:t>webinars, best practices, and ABLE account owner stories;</a:t>
            </a:r>
            <a:endParaRPr lang="en-US" sz="2200" dirty="0">
              <a:ea typeface="Century Gothic" charset="0"/>
              <a:cs typeface="Century Gothic" charset="0"/>
            </a:endParaRPr>
          </a:p>
          <a:p>
            <a:pPr>
              <a:lnSpc>
                <a:spcPct val="100000"/>
              </a:lnSpc>
              <a:spcBef>
                <a:spcPts val="0"/>
              </a:spcBef>
              <a:spcAft>
                <a:spcPts val="600"/>
              </a:spcAft>
            </a:pPr>
            <a:r>
              <a:rPr lang="en-US" sz="2200" dirty="0" smtClean="0">
                <a:ea typeface="Century Gothic" charset="0"/>
                <a:cs typeface="Century Gothic" charset="0"/>
              </a:rPr>
              <a:t>Side-by-side </a:t>
            </a:r>
            <a:r>
              <a:rPr lang="en-US" sz="2200" dirty="0">
                <a:ea typeface="Century Gothic" charset="0"/>
                <a:cs typeface="Century Gothic" charset="0"/>
              </a:rPr>
              <a:t>comparisons of </a:t>
            </a:r>
            <a:r>
              <a:rPr lang="en-US" sz="2200" dirty="0" smtClean="0">
                <a:ea typeface="Century Gothic" charset="0"/>
                <a:cs typeface="Century Gothic" charset="0"/>
              </a:rPr>
              <a:t>the various ABLE plans;</a:t>
            </a:r>
          </a:p>
          <a:p>
            <a:pPr>
              <a:lnSpc>
                <a:spcPct val="100000"/>
              </a:lnSpc>
              <a:spcBef>
                <a:spcPts val="0"/>
              </a:spcBef>
              <a:spcAft>
                <a:spcPts val="600"/>
              </a:spcAft>
            </a:pPr>
            <a:r>
              <a:rPr lang="en-US" sz="2200" dirty="0" smtClean="0">
                <a:ea typeface="Century Gothic" charset="0"/>
                <a:cs typeface="Century Gothic" charset="0"/>
              </a:rPr>
              <a:t>Decision Guides: </a:t>
            </a:r>
            <a:r>
              <a:rPr lang="en-US" sz="2200" dirty="0" smtClean="0">
                <a:ea typeface="Century Gothic" charset="0"/>
                <a:cs typeface="Century Gothic" charset="0"/>
                <a:hlinkClick r:id="rId5"/>
              </a:rPr>
              <a:t>ablenrc.org/able-account-decision-guide-series</a:t>
            </a:r>
            <a:r>
              <a:rPr lang="en-US" sz="2200" dirty="0">
                <a:ea typeface="Century Gothic" charset="0"/>
                <a:cs typeface="Century Gothic" charset="0"/>
                <a:hlinkClick r:id="rId5"/>
              </a:rPr>
              <a:t>/</a:t>
            </a:r>
            <a:endParaRPr lang="en-US" sz="2200" dirty="0" smtClean="0">
              <a:ea typeface="Century Gothic" charset="0"/>
              <a:cs typeface="Century Gothic" charset="0"/>
            </a:endParaRPr>
          </a:p>
          <a:p>
            <a:pPr>
              <a:lnSpc>
                <a:spcPct val="100000"/>
              </a:lnSpc>
              <a:spcBef>
                <a:spcPts val="0"/>
              </a:spcBef>
              <a:spcAft>
                <a:spcPts val="600"/>
              </a:spcAft>
            </a:pPr>
            <a:r>
              <a:rPr lang="en-US" sz="2200" dirty="0" smtClean="0">
                <a:solidFill>
                  <a:prstClr val="black"/>
                </a:solidFill>
                <a:cs typeface="Arial" panose="020B0604020202020204" pitchFamily="34" charset="0"/>
              </a:rPr>
              <a:t>Podcasts: </a:t>
            </a:r>
            <a:r>
              <a:rPr lang="en-US" sz="2200" dirty="0" smtClean="0">
                <a:solidFill>
                  <a:prstClr val="black"/>
                </a:solidFill>
                <a:cs typeface="Arial" panose="020B0604020202020204" pitchFamily="34" charset="0"/>
                <a:hlinkClick r:id="rId6"/>
              </a:rPr>
              <a:t>ablenrc.org/able-to-save-podcast</a:t>
            </a:r>
            <a:r>
              <a:rPr lang="en-US" sz="2200" dirty="0">
                <a:solidFill>
                  <a:prstClr val="black"/>
                </a:solidFill>
                <a:cs typeface="Arial" panose="020B0604020202020204" pitchFamily="34" charset="0"/>
                <a:hlinkClick r:id="rId6"/>
              </a:rPr>
              <a:t>/</a:t>
            </a:r>
            <a:endParaRPr lang="en-US" sz="2200" dirty="0">
              <a:solidFill>
                <a:prstClr val="black"/>
              </a:solidFill>
              <a:cs typeface="Arial" panose="020B0604020202020204" pitchFamily="34" charset="0"/>
            </a:endParaRPr>
          </a:p>
          <a:p>
            <a:pPr>
              <a:lnSpc>
                <a:spcPct val="100000"/>
              </a:lnSpc>
              <a:spcBef>
                <a:spcPts val="0"/>
              </a:spcBef>
              <a:spcAft>
                <a:spcPts val="600"/>
              </a:spcAft>
            </a:pPr>
            <a:r>
              <a:rPr lang="en-US" sz="2200" dirty="0" smtClean="0">
                <a:solidFill>
                  <a:prstClr val="black"/>
                </a:solidFill>
                <a:cs typeface="Arial" panose="020B0604020202020204" pitchFamily="34" charset="0"/>
              </a:rPr>
              <a:t>FAQs: </a:t>
            </a:r>
            <a:r>
              <a:rPr lang="en-US" sz="2200" dirty="0" smtClean="0">
                <a:solidFill>
                  <a:prstClr val="black"/>
                </a:solidFill>
                <a:cs typeface="Arial" panose="020B0604020202020204" pitchFamily="34" charset="0"/>
                <a:hlinkClick r:id="rId7"/>
              </a:rPr>
              <a:t>ablenrc.org/frequently-asked-questions/</a:t>
            </a:r>
            <a:endParaRPr lang="en-US" sz="2200" dirty="0"/>
          </a:p>
        </p:txBody>
      </p:sp>
      <p:sp>
        <p:nvSpPr>
          <p:cNvPr id="7" name="Slide Number Placeholder 6"/>
          <p:cNvSpPr>
            <a:spLocks noGrp="1"/>
          </p:cNvSpPr>
          <p:nvPr>
            <p:ph type="sldNum" sz="quarter" idx="12"/>
          </p:nvPr>
        </p:nvSpPr>
        <p:spPr/>
        <p:txBody>
          <a:bodyPr/>
          <a:lstStyle/>
          <a:p>
            <a:pPr algn="ctr"/>
            <a:r>
              <a:rPr lang="en-US" dirty="0"/>
              <a:t>	</a:t>
            </a:r>
            <a:fld id="{0E6415AF-7ABF-7D43-B3C3-392F5AD3F563}" type="slidenum">
              <a:rPr lang="en-US" smtClean="0"/>
              <a:pPr algn="ctr"/>
              <a:t>35</a:t>
            </a:fld>
            <a:endParaRPr lang="en-US" dirty="0"/>
          </a:p>
        </p:txBody>
      </p:sp>
    </p:spTree>
    <p:custDataLst>
      <p:tags r:id="rId1"/>
    </p:custDataLst>
    <p:extLst>
      <p:ext uri="{BB962C8B-B14F-4D97-AF65-F5344CB8AC3E}">
        <p14:creationId xmlns:p14="http://schemas.microsoft.com/office/powerpoint/2010/main" val="1876885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ea typeface="Century Gothic" charset="0"/>
                <a:cs typeface="Century Gothic" charset="0"/>
              </a:rPr>
              <a:t>How </a:t>
            </a:r>
            <a:r>
              <a:rPr lang="en-US" sz="2800" dirty="0">
                <a:ea typeface="Century Gothic" charset="0"/>
                <a:cs typeface="Century Gothic" charset="0"/>
              </a:rPr>
              <a:t>Can ABLE NRC Support </a:t>
            </a:r>
            <a:r>
              <a:rPr lang="en-US" sz="2800" dirty="0" smtClean="0">
                <a:ea typeface="Century Gothic" charset="0"/>
                <a:cs typeface="Century Gothic" charset="0"/>
              </a:rPr>
              <a:t>Your Organization?</a:t>
            </a:r>
            <a:endParaRPr lang="en-US" sz="2800" dirty="0"/>
          </a:p>
        </p:txBody>
      </p:sp>
      <p:sp>
        <p:nvSpPr>
          <p:cNvPr id="3" name="Content Placeholder 2"/>
          <p:cNvSpPr>
            <a:spLocks noGrp="1"/>
          </p:cNvSpPr>
          <p:nvPr>
            <p:ph idx="1"/>
          </p:nvPr>
        </p:nvSpPr>
        <p:spPr>
          <a:xfrm>
            <a:off x="267830" y="960257"/>
            <a:ext cx="8418970" cy="3583343"/>
          </a:xfrm>
        </p:spPr>
        <p:txBody>
          <a:bodyPr>
            <a:noAutofit/>
          </a:bodyPr>
          <a:lstStyle/>
          <a:p>
            <a:r>
              <a:rPr lang="en-US" sz="2200" dirty="0" smtClean="0">
                <a:ea typeface="Century Gothic" charset="0"/>
                <a:cs typeface="Century Gothic" charset="0"/>
              </a:rPr>
              <a:t>Free use of our comprehensive ABLE website at </a:t>
            </a:r>
            <a:r>
              <a:rPr lang="en-US" sz="2200" dirty="0" smtClean="0">
                <a:ea typeface="Century Gothic" charset="0"/>
                <a:cs typeface="Century Gothic" charset="0"/>
                <a:hlinkClick r:id="rId4"/>
              </a:rPr>
              <a:t>ablenrc.org</a:t>
            </a:r>
            <a:r>
              <a:rPr lang="en-US" sz="2200" dirty="0" smtClean="0">
                <a:ea typeface="Century Gothic" charset="0"/>
                <a:cs typeface="Century Gothic" charset="0"/>
              </a:rPr>
              <a:t>  </a:t>
            </a:r>
          </a:p>
          <a:p>
            <a:r>
              <a:rPr lang="en-US" sz="2200" dirty="0" smtClean="0">
                <a:ea typeface="Century Gothic" charset="0"/>
                <a:cs typeface="Century Gothic" charset="0"/>
              </a:rPr>
              <a:t>Educational </a:t>
            </a:r>
            <a:r>
              <a:rPr lang="en-US" sz="2200" dirty="0">
                <a:ea typeface="Century Gothic" charset="0"/>
                <a:cs typeface="Century Gothic" charset="0"/>
              </a:rPr>
              <a:t>materials, including free online </a:t>
            </a:r>
            <a:r>
              <a:rPr lang="en-US" sz="2200" dirty="0" smtClean="0">
                <a:ea typeface="Century Gothic" charset="0"/>
                <a:cs typeface="Century Gothic" charset="0"/>
              </a:rPr>
              <a:t>webinars, podcasts, best practices, and ABLE account owner stories;</a:t>
            </a:r>
          </a:p>
          <a:p>
            <a:r>
              <a:rPr lang="en-US" sz="2200" dirty="0" smtClean="0">
                <a:ea typeface="Century Gothic" charset="0"/>
                <a:cs typeface="Century Gothic" charset="0"/>
              </a:rPr>
              <a:t>BIPOC Outreach Toolkit:</a:t>
            </a:r>
            <a:r>
              <a:rPr lang="en-US" sz="2200" u="sng" dirty="0">
                <a:solidFill>
                  <a:srgbClr val="000000"/>
                </a:solidFill>
                <a:latin typeface="Calibri" panose="020F0502020204030204" pitchFamily="34" charset="0"/>
                <a:ea typeface="Century Gothic" charset="0"/>
                <a:cs typeface="Century Gothic" charset="0"/>
              </a:rPr>
              <a:t> </a:t>
            </a:r>
            <a:r>
              <a:rPr lang="en-US" sz="2200" u="sng" dirty="0" smtClean="0">
                <a:solidFill>
                  <a:srgbClr val="000000"/>
                </a:solidFill>
                <a:latin typeface="Calibri" panose="020F0502020204030204" pitchFamily="34" charset="0"/>
                <a:ea typeface="Calibri" panose="020F0502020204030204" pitchFamily="34" charset="0"/>
                <a:hlinkClick r:id="rId5"/>
              </a:rPr>
              <a:t>ablenrc.org/</a:t>
            </a:r>
            <a:r>
              <a:rPr lang="en-US" sz="2200" u="sng" dirty="0" err="1" smtClean="0">
                <a:solidFill>
                  <a:srgbClr val="000000"/>
                </a:solidFill>
                <a:latin typeface="Calibri" panose="020F0502020204030204" pitchFamily="34" charset="0"/>
                <a:ea typeface="Calibri" panose="020F0502020204030204" pitchFamily="34" charset="0"/>
                <a:hlinkClick r:id="rId5"/>
              </a:rPr>
              <a:t>bipoc</a:t>
            </a:r>
            <a:r>
              <a:rPr lang="en-US" sz="2200" u="sng" dirty="0" smtClean="0">
                <a:solidFill>
                  <a:srgbClr val="000000"/>
                </a:solidFill>
                <a:latin typeface="Calibri" panose="020F0502020204030204" pitchFamily="34" charset="0"/>
                <a:ea typeface="Calibri" panose="020F0502020204030204" pitchFamily="34" charset="0"/>
                <a:hlinkClick r:id="rId5"/>
              </a:rPr>
              <a:t>-outreach-toolkit</a:t>
            </a:r>
            <a:r>
              <a:rPr lang="en-US" sz="2200" u="sng" dirty="0">
                <a:solidFill>
                  <a:srgbClr val="000000"/>
                </a:solidFill>
                <a:latin typeface="Calibri" panose="020F0502020204030204" pitchFamily="34" charset="0"/>
                <a:ea typeface="Calibri" panose="020F0502020204030204" pitchFamily="34" charset="0"/>
                <a:hlinkClick r:id="rId5"/>
              </a:rPr>
              <a:t>/</a:t>
            </a:r>
            <a:endParaRPr lang="en-US" sz="2200" dirty="0" smtClean="0">
              <a:ea typeface="Century Gothic" charset="0"/>
              <a:cs typeface="Century Gothic" charset="0"/>
            </a:endParaRPr>
          </a:p>
          <a:p>
            <a:r>
              <a:rPr lang="en-US" sz="2200" dirty="0" smtClean="0">
                <a:ea typeface="Century Gothic" charset="0"/>
                <a:cs typeface="Century Gothic" charset="0"/>
              </a:rPr>
              <a:t>Service Provider Toolkit: </a:t>
            </a:r>
            <a:r>
              <a:rPr lang="en-US" sz="2200" dirty="0" smtClean="0">
                <a:ea typeface="Century Gothic" charset="0"/>
                <a:cs typeface="Century Gothic" charset="0"/>
                <a:hlinkClick r:id="rId6"/>
              </a:rPr>
              <a:t>ablenrc.org/service-provider-toolkit/</a:t>
            </a:r>
            <a:endParaRPr lang="en-US" sz="2200" dirty="0" smtClean="0">
              <a:ea typeface="Century Gothic" charset="0"/>
              <a:cs typeface="Century Gothic" charset="0"/>
            </a:endParaRPr>
          </a:p>
          <a:p>
            <a:r>
              <a:rPr lang="en-US" sz="2200" dirty="0">
                <a:ea typeface="Century Gothic" charset="0"/>
                <a:cs typeface="Century Gothic" charset="0"/>
              </a:rPr>
              <a:t>Employer Tool Kit: </a:t>
            </a:r>
            <a:r>
              <a:rPr lang="en-US" sz="2200" dirty="0" smtClean="0">
                <a:ea typeface="Century Gothic" charset="0"/>
                <a:cs typeface="Century Gothic" charset="0"/>
                <a:hlinkClick r:id="rId7"/>
              </a:rPr>
              <a:t>ablenrc.org/employers/employer-toolkit/</a:t>
            </a:r>
            <a:endParaRPr lang="en-US" sz="2200" dirty="0" smtClean="0">
              <a:ea typeface="Century Gothic" charset="0"/>
              <a:cs typeface="Century Gothic" charset="0"/>
            </a:endParaRPr>
          </a:p>
          <a:p>
            <a:r>
              <a:rPr lang="en-US" sz="2200" dirty="0" smtClean="0">
                <a:ea typeface="Century Gothic" charset="0"/>
                <a:cs typeface="Century Gothic" charset="0"/>
              </a:rPr>
              <a:t>Fee for service trainings, presentations, webinars tailored to the needs of your organization, conference or event.</a:t>
            </a:r>
            <a:endParaRPr lang="en-US" sz="2200" dirty="0"/>
          </a:p>
        </p:txBody>
      </p:sp>
      <p:sp>
        <p:nvSpPr>
          <p:cNvPr id="7" name="Slide Number Placeholder 6"/>
          <p:cNvSpPr>
            <a:spLocks noGrp="1"/>
          </p:cNvSpPr>
          <p:nvPr>
            <p:ph type="sldNum" sz="quarter" idx="12"/>
          </p:nvPr>
        </p:nvSpPr>
        <p:spPr/>
        <p:txBody>
          <a:bodyPr/>
          <a:lstStyle/>
          <a:p>
            <a:pPr algn="ctr"/>
            <a:r>
              <a:rPr lang="en-US" dirty="0"/>
              <a:t>	</a:t>
            </a:r>
            <a:fld id="{0E6415AF-7ABF-7D43-B3C3-392F5AD3F563}" type="slidenum">
              <a:rPr lang="en-US" smtClean="0"/>
              <a:pPr algn="ctr"/>
              <a:t>36</a:t>
            </a:fld>
            <a:endParaRPr lang="en-US" dirty="0"/>
          </a:p>
        </p:txBody>
      </p:sp>
    </p:spTree>
    <p:custDataLst>
      <p:tags r:id="rId1"/>
    </p:custDataLst>
    <p:extLst>
      <p:ext uri="{BB962C8B-B14F-4D97-AF65-F5344CB8AC3E}">
        <p14:creationId xmlns:p14="http://schemas.microsoft.com/office/powerpoint/2010/main" val="4157356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For </a:t>
            </a:r>
            <a:r>
              <a:rPr lang="en-US" sz="3200" dirty="0" smtClean="0"/>
              <a:t>More </a:t>
            </a:r>
            <a:r>
              <a:rPr lang="en-US" sz="3200" dirty="0"/>
              <a:t>ABLE Account Owners Stories:</a:t>
            </a:r>
            <a:br>
              <a:rPr lang="en-US" sz="3200" dirty="0"/>
            </a:br>
            <a:r>
              <a:rPr lang="en-US" sz="2400" b="0" dirty="0">
                <a:solidFill>
                  <a:prstClr val="black"/>
                </a:solidFill>
                <a:latin typeface="Calibri" panose="020F0502020204030204" pitchFamily="34" charset="0"/>
                <a:ea typeface="+mn-ea"/>
                <a:cs typeface="Calibri" panose="020F0502020204030204" pitchFamily="34" charset="0"/>
                <a:hlinkClick r:id="rId2"/>
              </a:rPr>
              <a:t>ablenrc.org/able-ambassadors</a:t>
            </a:r>
            <a:endParaRPr lang="en-US" dirty="0"/>
          </a:p>
        </p:txBody>
      </p:sp>
      <p:pic>
        <p:nvPicPr>
          <p:cNvPr id="6" name="Picture 5" descr="Composite picture of all 9 of the 2019 ABLE NRC Ambassadors"/>
          <p:cNvPicPr>
            <a:picLocks noChangeAspect="1"/>
          </p:cNvPicPr>
          <p:nvPr/>
        </p:nvPicPr>
        <p:blipFill>
          <a:blip r:embed="rId3"/>
          <a:stretch>
            <a:fillRect/>
          </a:stretch>
        </p:blipFill>
        <p:spPr>
          <a:xfrm>
            <a:off x="4709898" y="1095376"/>
            <a:ext cx="4076695" cy="1597439"/>
          </a:xfrm>
          <a:prstGeom prst="rect">
            <a:avLst/>
          </a:prstGeom>
        </p:spPr>
      </p:pic>
      <p:pic>
        <p:nvPicPr>
          <p:cNvPr id="7" name="Content Placeholder 4" descr="Composite picture of all 9 of the 2018 ABLE NRC Adviso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898" y="2855452"/>
            <a:ext cx="3891177" cy="1407702"/>
          </a:xfrm>
          <a:prstGeom prst="rect">
            <a:avLst/>
          </a:prstGeom>
        </p:spPr>
      </p:pic>
      <p:sp>
        <p:nvSpPr>
          <p:cNvPr id="10" name="Slide Number Placeholder 9"/>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37</a:t>
            </a:fld>
            <a:endParaRPr lang="en-US" dirty="0"/>
          </a:p>
        </p:txBody>
      </p:sp>
      <p:pic>
        <p:nvPicPr>
          <p:cNvPr id="8" name="Picture 7"/>
          <p:cNvPicPr>
            <a:picLocks noChangeAspect="1"/>
          </p:cNvPicPr>
          <p:nvPr/>
        </p:nvPicPr>
        <p:blipFill rotWithShape="1">
          <a:blip r:embed="rId5"/>
          <a:srcRect l="2674" t="-963" r="2314" b="58818"/>
          <a:stretch/>
        </p:blipFill>
        <p:spPr>
          <a:xfrm>
            <a:off x="363682" y="2220028"/>
            <a:ext cx="4218708" cy="945573"/>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3172" t="61913" r="2092"/>
          <a:stretch/>
        </p:blipFill>
        <p:spPr>
          <a:xfrm>
            <a:off x="363682" y="3314700"/>
            <a:ext cx="4218708" cy="948453"/>
          </a:xfrm>
          <a:prstGeom prst="rect">
            <a:avLst/>
          </a:prstGeom>
        </p:spPr>
      </p:pic>
    </p:spTree>
    <p:extLst>
      <p:ext uri="{BB962C8B-B14F-4D97-AF65-F5344CB8AC3E}">
        <p14:creationId xmlns:p14="http://schemas.microsoft.com/office/powerpoint/2010/main" val="823257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103007"/>
            <a:ext cx="8132400" cy="458968"/>
          </a:xfrm>
        </p:spPr>
        <p:txBody>
          <a:bodyPr>
            <a:noAutofit/>
          </a:bodyPr>
          <a:lstStyle/>
          <a:p>
            <a:r>
              <a:rPr lang="en-US" sz="3200" dirty="0">
                <a:solidFill>
                  <a:srgbClr val="1E8042"/>
                </a:solidFill>
              </a:rPr>
              <a:t>Help Spread the Word!</a:t>
            </a:r>
          </a:p>
        </p:txBody>
      </p:sp>
      <p:sp>
        <p:nvSpPr>
          <p:cNvPr id="3" name="Content Placeholder 2"/>
          <p:cNvSpPr>
            <a:spLocks noGrp="1"/>
          </p:cNvSpPr>
          <p:nvPr>
            <p:ph idx="1"/>
          </p:nvPr>
        </p:nvSpPr>
        <p:spPr>
          <a:xfrm>
            <a:off x="267830" y="667910"/>
            <a:ext cx="8418970" cy="3875690"/>
          </a:xfrm>
        </p:spPr>
        <p:txBody>
          <a:bodyPr>
            <a:normAutofit/>
          </a:bodyPr>
          <a:lstStyle/>
          <a:p>
            <a:pPr>
              <a:lnSpc>
                <a:spcPct val="100000"/>
              </a:lnSpc>
              <a:spcBef>
                <a:spcPts val="0"/>
              </a:spcBef>
              <a:spcAft>
                <a:spcPts val="600"/>
              </a:spcAft>
            </a:pPr>
            <a:r>
              <a:rPr lang="en-US" dirty="0" smtClean="0"/>
              <a:t>Please </a:t>
            </a:r>
            <a:r>
              <a:rPr lang="en-US" dirty="0"/>
              <a:t>share information about ABLE accounts with friends, family and community </a:t>
            </a:r>
            <a:r>
              <a:rPr lang="en-US" dirty="0" smtClean="0"/>
              <a:t>groups including BIPOC!</a:t>
            </a:r>
            <a:endParaRPr lang="en-US" dirty="0"/>
          </a:p>
          <a:p>
            <a:pPr>
              <a:lnSpc>
                <a:spcPct val="100000"/>
              </a:lnSpc>
              <a:spcBef>
                <a:spcPts val="0"/>
              </a:spcBef>
              <a:spcAft>
                <a:spcPts val="600"/>
              </a:spcAft>
            </a:pPr>
            <a:r>
              <a:rPr lang="en-US" dirty="0"/>
              <a:t>To receive up-to-date information on ABLE, please subscribe to our </a:t>
            </a:r>
            <a:r>
              <a:rPr lang="en-US" u="sng" dirty="0">
                <a:hlinkClick r:id="rId4" invalidUrl="https://us8.list-manage.com/subscribe? u=ea6584491b7ab9daf6b074fe6&amp;id=f9c00579ac"/>
              </a:rPr>
              <a:t>AchievABLE</a:t>
            </a:r>
            <a:r>
              <a:rPr lang="en-US" dirty="0"/>
              <a:t> newsletter.</a:t>
            </a:r>
          </a:p>
          <a:p>
            <a:pPr>
              <a:lnSpc>
                <a:spcPct val="100000"/>
              </a:lnSpc>
              <a:spcBef>
                <a:spcPts val="0"/>
              </a:spcBef>
              <a:spcAft>
                <a:spcPts val="600"/>
              </a:spcAft>
            </a:pPr>
            <a:r>
              <a:rPr lang="en-US" dirty="0"/>
              <a:t>Connect with us on social media: </a:t>
            </a:r>
            <a:r>
              <a:rPr lang="en-US" u="sng" dirty="0">
                <a:hlinkClick r:id="rId5"/>
              </a:rPr>
              <a:t>Facebook</a:t>
            </a:r>
            <a:r>
              <a:rPr lang="en-US" dirty="0"/>
              <a:t> and </a:t>
            </a:r>
            <a:r>
              <a:rPr lang="en-US" dirty="0">
                <a:hlinkClick r:id="rId6"/>
              </a:rPr>
              <a:t>Twitter</a:t>
            </a:r>
            <a:r>
              <a:rPr lang="en-US" dirty="0"/>
              <a:t>.</a:t>
            </a:r>
          </a:p>
          <a:p>
            <a:pPr>
              <a:lnSpc>
                <a:spcPct val="100000"/>
              </a:lnSpc>
              <a:spcBef>
                <a:spcPts val="0"/>
              </a:spcBef>
              <a:spcAft>
                <a:spcPts val="600"/>
              </a:spcAft>
            </a:pPr>
            <a:r>
              <a:rPr lang="en-US" spc="-38" dirty="0" smtClean="0">
                <a:solidFill>
                  <a:prstClr val="black"/>
                </a:solidFill>
                <a:latin typeface="Franklin Gothic Book" charset="0"/>
                <a:ea typeface="Franklin Gothic Book" charset="0"/>
                <a:cs typeface="Franklin Gothic Book" charset="0"/>
              </a:rPr>
              <a:t>For answers to all of your questions, </a:t>
            </a:r>
            <a:r>
              <a:rPr lang="en-US" spc="60" dirty="0" smtClean="0">
                <a:solidFill>
                  <a:prstClr val="black"/>
                </a:solidFill>
                <a:latin typeface="Franklin Gothic Book" charset="0"/>
                <a:ea typeface="Franklin Gothic Book" charset="0"/>
                <a:cs typeface="Franklin Gothic Book" charset="0"/>
              </a:rPr>
              <a:t>visit </a:t>
            </a:r>
            <a:r>
              <a:rPr lang="en-US" spc="60" dirty="0">
                <a:solidFill>
                  <a:prstClr val="black"/>
                </a:solidFill>
                <a:latin typeface="Franklin Gothic Book" charset="0"/>
                <a:ea typeface="Franklin Gothic Book" charset="0"/>
                <a:cs typeface="Franklin Gothic Book" charset="0"/>
              </a:rPr>
              <a:t>our </a:t>
            </a:r>
            <a:r>
              <a:rPr lang="en-US" dirty="0" smtClean="0">
                <a:solidFill>
                  <a:prstClr val="black"/>
                </a:solidFill>
                <a:cs typeface="Arial" panose="020B0604020202020204" pitchFamily="34" charset="0"/>
              </a:rPr>
              <a:t>website</a:t>
            </a:r>
            <a:r>
              <a:rPr lang="en-US" dirty="0">
                <a:solidFill>
                  <a:prstClr val="black"/>
                </a:solidFill>
                <a:cs typeface="Arial" panose="020B0604020202020204" pitchFamily="34" charset="0"/>
              </a:rPr>
              <a:t>: </a:t>
            </a:r>
            <a:r>
              <a:rPr lang="en-US" dirty="0" smtClean="0">
                <a:solidFill>
                  <a:prstClr val="black"/>
                </a:solidFill>
                <a:cs typeface="Arial" panose="020B0604020202020204" pitchFamily="34" charset="0"/>
                <a:hlinkClick r:id="rId7"/>
              </a:rPr>
              <a:t>ablenrc.org</a:t>
            </a:r>
            <a:r>
              <a:rPr lang="en-US" dirty="0" smtClean="0">
                <a:solidFill>
                  <a:prstClr val="black"/>
                </a:solidFill>
                <a:cs typeface="Arial" panose="020B0604020202020204" pitchFamily="34" charset="0"/>
              </a:rPr>
              <a:t> and check out our Frequently </a:t>
            </a:r>
            <a:r>
              <a:rPr lang="en-US" dirty="0">
                <a:solidFill>
                  <a:prstClr val="black"/>
                </a:solidFill>
                <a:cs typeface="Arial" panose="020B0604020202020204" pitchFamily="34" charset="0"/>
              </a:rPr>
              <a:t>Asked Questions page at: </a:t>
            </a:r>
            <a:r>
              <a:rPr lang="en-US" dirty="0" smtClean="0">
                <a:solidFill>
                  <a:prstClr val="black"/>
                </a:solidFill>
                <a:cs typeface="Arial" panose="020B0604020202020204" pitchFamily="34" charset="0"/>
                <a:hlinkClick r:id="rId8"/>
              </a:rPr>
              <a:t>ablenrc.org/frequently-asked-questions/</a:t>
            </a:r>
            <a:endParaRPr lang="en-US" dirty="0"/>
          </a:p>
        </p:txBody>
      </p:sp>
      <p:sp>
        <p:nvSpPr>
          <p:cNvPr id="7" name="Slide Number Placeholder 6"/>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38</a:t>
            </a:fld>
            <a:endParaRPr lang="en-US" dirty="0"/>
          </a:p>
        </p:txBody>
      </p:sp>
    </p:spTree>
    <p:custDataLst>
      <p:tags r:id="rId1"/>
    </p:custDataLst>
    <p:extLst>
      <p:ext uri="{BB962C8B-B14F-4D97-AF65-F5344CB8AC3E}">
        <p14:creationId xmlns:p14="http://schemas.microsoft.com/office/powerpoint/2010/main" val="3011845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ABLE Account?</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lgn="ctr"/>
            <a:r>
              <a:rPr lang="en-US" dirty="0"/>
              <a:t>	</a:t>
            </a:r>
            <a:fld id="{0E6415AF-7ABF-7D43-B3C3-392F5AD3F563}" type="slidenum">
              <a:rPr lang="en-US" smtClean="0"/>
              <a:pPr algn="ctr"/>
              <a:t>4</a:t>
            </a:fld>
            <a:endParaRPr lang="en-US" dirty="0"/>
          </a:p>
        </p:txBody>
      </p:sp>
    </p:spTree>
    <p:extLst>
      <p:ext uri="{BB962C8B-B14F-4D97-AF65-F5344CB8AC3E}">
        <p14:creationId xmlns:p14="http://schemas.microsoft.com/office/powerpoint/2010/main" val="365824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267830" y="0"/>
            <a:ext cx="8132400" cy="552450"/>
          </a:xfrm>
        </p:spPr>
        <p:txBody>
          <a:bodyPr>
            <a:normAutofit/>
          </a:bodyPr>
          <a:lstStyle/>
          <a:p>
            <a:pPr>
              <a:defRPr/>
            </a:pPr>
            <a:r>
              <a:rPr lang="en-US" sz="2800" dirty="0">
                <a:latin typeface="Franklin Gothic Book"/>
                <a:ea typeface="ＭＳ Ｐゴシック"/>
                <a:cs typeface="+mj-cs"/>
              </a:rPr>
              <a:t>What Is an ABLE Account</a:t>
            </a:r>
            <a:r>
              <a:rPr lang="en-US" sz="2800" dirty="0" smtClean="0">
                <a:latin typeface="Franklin Gothic Book"/>
                <a:ea typeface="ＭＳ Ｐゴシック"/>
                <a:cs typeface="+mj-cs"/>
              </a:rPr>
              <a:t>? </a:t>
            </a:r>
            <a:endParaRPr lang="en-US" sz="2800" dirty="0">
              <a:latin typeface="Franklin Gothic Book"/>
              <a:ea typeface="ＭＳ Ｐゴシック"/>
              <a:cs typeface="+mj-cs"/>
            </a:endParaRPr>
          </a:p>
        </p:txBody>
      </p:sp>
      <p:sp>
        <p:nvSpPr>
          <p:cNvPr id="17411" name="Rectangle 3"/>
          <p:cNvSpPr>
            <a:spLocks noGrp="1" noChangeArrowheads="1"/>
          </p:cNvSpPr>
          <p:nvPr>
            <p:ph type="body" idx="1"/>
          </p:nvPr>
        </p:nvSpPr>
        <p:spPr>
          <a:xfrm>
            <a:off x="267830" y="552450"/>
            <a:ext cx="8429943" cy="3990975"/>
          </a:xfrm>
        </p:spPr>
        <p:txBody>
          <a:bodyPr>
            <a:noAutofit/>
          </a:bodyPr>
          <a:lstStyle/>
          <a:p>
            <a:pPr>
              <a:lnSpc>
                <a:spcPct val="100000"/>
              </a:lnSpc>
              <a:spcBef>
                <a:spcPts val="600"/>
              </a:spcBef>
              <a:spcAft>
                <a:spcPts val="600"/>
              </a:spcAft>
              <a:buFont typeface="Arial" panose="020B0604020202020204" pitchFamily="34" charset="0"/>
              <a:buChar char="•"/>
            </a:pPr>
            <a:r>
              <a:rPr lang="en-US" altLang="en-US" sz="2000" dirty="0"/>
              <a:t>An ABLE account is a Section 529A </a:t>
            </a:r>
            <a:r>
              <a:rPr lang="en-US" altLang="en-US" sz="2000" dirty="0" smtClean="0"/>
              <a:t>savings and investment account </a:t>
            </a:r>
            <a:r>
              <a:rPr lang="en-US" altLang="en-US" sz="2000" dirty="0"/>
              <a:t>owned by a person who has a </a:t>
            </a:r>
            <a:r>
              <a:rPr lang="en-US" altLang="en-US" sz="2000" dirty="0" smtClean="0"/>
              <a:t>physical/mental disability or blindness with </a:t>
            </a:r>
            <a:r>
              <a:rPr lang="en-US" altLang="en-US" sz="2000" dirty="0"/>
              <a:t>an onset </a:t>
            </a:r>
            <a:r>
              <a:rPr lang="en-US" altLang="en-US" sz="2000" i="1" u="sng" dirty="0"/>
              <a:t>before age 26 </a:t>
            </a:r>
            <a:r>
              <a:rPr lang="en-US" altLang="en-US" sz="2000" b="1" dirty="0" smtClean="0"/>
              <a:t>and who also</a:t>
            </a:r>
            <a:r>
              <a:rPr lang="en-US" altLang="en-US" sz="2000" dirty="0" smtClean="0"/>
              <a:t>:</a:t>
            </a:r>
            <a:endParaRPr lang="en-US" altLang="en-US" sz="2000" dirty="0"/>
          </a:p>
          <a:p>
            <a:pPr lvl="1">
              <a:lnSpc>
                <a:spcPct val="100000"/>
              </a:lnSpc>
              <a:spcBef>
                <a:spcPts val="1200"/>
              </a:spcBef>
              <a:buClr>
                <a:srgbClr val="00B050"/>
              </a:buClr>
              <a:buSzPct val="110000"/>
              <a:buFont typeface="Courier New" panose="02070309020205020404" pitchFamily="49" charset="0"/>
              <a:buChar char="o"/>
            </a:pPr>
            <a:r>
              <a:rPr lang="en-US" altLang="en-US" sz="1800" dirty="0">
                <a:solidFill>
                  <a:srgbClr val="00B050"/>
                </a:solidFill>
              </a:rPr>
              <a:t>Receives Supplemental Security Income (SSI) and/or Social Security Disability Insurance (SSDI) </a:t>
            </a:r>
            <a:r>
              <a:rPr lang="en-US" altLang="en-US" sz="1800" dirty="0" smtClean="0">
                <a:solidFill>
                  <a:srgbClr val="00B050"/>
                </a:solidFill>
              </a:rPr>
              <a:t>benefits, </a:t>
            </a:r>
          </a:p>
          <a:p>
            <a:pPr marL="457200" lvl="1" indent="0">
              <a:lnSpc>
                <a:spcPct val="100000"/>
              </a:lnSpc>
              <a:spcBef>
                <a:spcPts val="1200"/>
              </a:spcBef>
              <a:buClr>
                <a:srgbClr val="00B050"/>
              </a:buClr>
              <a:buSzPct val="110000"/>
              <a:buNone/>
            </a:pPr>
            <a:r>
              <a:rPr lang="en-US" altLang="en-US" sz="2000" b="1" i="1" u="sng" dirty="0" smtClean="0">
                <a:solidFill>
                  <a:schemeClr val="tx1"/>
                </a:solidFill>
              </a:rPr>
              <a:t>OR </a:t>
            </a:r>
            <a:endParaRPr lang="en-US" altLang="en-US" sz="2000" b="1" i="1" u="sng" dirty="0">
              <a:solidFill>
                <a:schemeClr val="tx1"/>
              </a:solidFill>
            </a:endParaRPr>
          </a:p>
          <a:p>
            <a:pPr lvl="1">
              <a:lnSpc>
                <a:spcPct val="100000"/>
              </a:lnSpc>
              <a:spcBef>
                <a:spcPts val="600"/>
              </a:spcBef>
              <a:spcAft>
                <a:spcPts val="600"/>
              </a:spcAft>
              <a:buClr>
                <a:srgbClr val="00B050"/>
              </a:buClr>
              <a:buSzPct val="110000"/>
              <a:buFont typeface="Courier New" panose="02070309020205020404" pitchFamily="49" charset="0"/>
              <a:buChar char="o"/>
            </a:pPr>
            <a:r>
              <a:rPr lang="en-US" altLang="en-US" sz="1800" dirty="0" smtClean="0">
                <a:solidFill>
                  <a:srgbClr val="00B050"/>
                </a:solidFill>
              </a:rPr>
              <a:t>Does </a:t>
            </a:r>
            <a:r>
              <a:rPr lang="en-US" altLang="en-US" sz="1800" dirty="0">
                <a:solidFill>
                  <a:srgbClr val="00B050"/>
                </a:solidFill>
              </a:rPr>
              <a:t>not receive SSI or SSDI benefits but has a </a:t>
            </a:r>
            <a:r>
              <a:rPr lang="en-US" altLang="en-US" sz="1800" dirty="0" smtClean="0">
                <a:solidFill>
                  <a:srgbClr val="00B050"/>
                </a:solidFill>
              </a:rPr>
              <a:t>written and </a:t>
            </a:r>
            <a:r>
              <a:rPr lang="en-US" altLang="en-US" sz="1800" dirty="0" smtClean="0">
                <a:solidFill>
                  <a:srgbClr val="00B050"/>
                </a:solidFill>
                <a:hlinkClick r:id="rId4"/>
              </a:rPr>
              <a:t>signed disability </a:t>
            </a:r>
            <a:r>
              <a:rPr lang="en-US" altLang="en-US" sz="1800" dirty="0">
                <a:solidFill>
                  <a:srgbClr val="00B050"/>
                </a:solidFill>
                <a:hlinkClick r:id="rId4"/>
              </a:rPr>
              <a:t>certification</a:t>
            </a:r>
            <a:r>
              <a:rPr lang="en-US" altLang="en-US" sz="1800" dirty="0">
                <a:solidFill>
                  <a:srgbClr val="00B050"/>
                </a:solidFill>
              </a:rPr>
              <a:t> from a licensed physician (MD or DO) that </a:t>
            </a:r>
            <a:r>
              <a:rPr lang="en-US" altLang="en-US" sz="1800" dirty="0" smtClean="0">
                <a:solidFill>
                  <a:srgbClr val="00B050"/>
                </a:solidFill>
              </a:rPr>
              <a:t>contains the diagnosis which indicates </a:t>
            </a:r>
            <a:r>
              <a:rPr lang="en-US" altLang="en-US" sz="1800" dirty="0">
                <a:solidFill>
                  <a:srgbClr val="00B050"/>
                </a:solidFill>
              </a:rPr>
              <a:t>a </a:t>
            </a:r>
            <a:r>
              <a:rPr lang="en-US" altLang="en-US" sz="1800" dirty="0" smtClean="0">
                <a:solidFill>
                  <a:srgbClr val="00B050"/>
                </a:solidFill>
              </a:rPr>
              <a:t>physical/mental </a:t>
            </a:r>
            <a:r>
              <a:rPr lang="en-US" altLang="en-US" sz="1800" dirty="0">
                <a:solidFill>
                  <a:srgbClr val="00B050"/>
                </a:solidFill>
              </a:rPr>
              <a:t>disability or </a:t>
            </a:r>
            <a:r>
              <a:rPr lang="en-US" altLang="en-US" sz="1800" dirty="0" smtClean="0">
                <a:solidFill>
                  <a:srgbClr val="00B050"/>
                </a:solidFill>
              </a:rPr>
              <a:t>blindness that results in “marked and severe functional limitations” which has lasted or can be expected to last for 12 months or more or result in death.</a:t>
            </a:r>
            <a:endParaRPr lang="en-US" altLang="en-US" sz="1800" dirty="0">
              <a:solidFill>
                <a:srgbClr val="00B050"/>
              </a:solidFill>
            </a:endParaRPr>
          </a:p>
        </p:txBody>
      </p:sp>
      <p:sp>
        <p:nvSpPr>
          <p:cNvPr id="5" name="Slide Number Placeholder 4"/>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5</a:t>
            </a:fld>
            <a:endParaRPr lang="en-US" dirty="0"/>
          </a:p>
        </p:txBody>
      </p:sp>
    </p:spTree>
    <p:custDataLst>
      <p:tags r:id="rId1"/>
    </p:custDataLst>
    <p:extLst>
      <p:ext uri="{BB962C8B-B14F-4D97-AF65-F5344CB8AC3E}">
        <p14:creationId xmlns:p14="http://schemas.microsoft.com/office/powerpoint/2010/main" val="3067025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16" y="2700877"/>
            <a:ext cx="4496381" cy="1021556"/>
          </a:xfrm>
        </p:spPr>
        <p:txBody>
          <a:bodyPr>
            <a:normAutofit fontScale="90000"/>
          </a:bodyPr>
          <a:lstStyle/>
          <a:p>
            <a:r>
              <a:rPr lang="en-US" dirty="0" smtClean="0"/>
              <a:t>Why Should I save in an ABLE Account?</a:t>
            </a:r>
            <a:endParaRPr lang="en-US" dirty="0"/>
          </a:p>
        </p:txBody>
      </p:sp>
      <p:sp>
        <p:nvSpPr>
          <p:cNvPr id="4" name="Slide Number Placeholder 3"/>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6</a:t>
            </a:fld>
            <a:endParaRPr lang="en-US" dirty="0"/>
          </a:p>
        </p:txBody>
      </p:sp>
    </p:spTree>
    <p:extLst>
      <p:ext uri="{BB962C8B-B14F-4D97-AF65-F5344CB8AC3E}">
        <p14:creationId xmlns:p14="http://schemas.microsoft.com/office/powerpoint/2010/main" val="277431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30" y="942373"/>
            <a:ext cx="8519506" cy="3730336"/>
          </a:xfrm>
        </p:spPr>
        <p:txBody>
          <a:bodyPr>
            <a:noAutofit/>
          </a:bodyPr>
          <a:lstStyle/>
          <a:p>
            <a:pPr marL="0" indent="0">
              <a:buNone/>
            </a:pPr>
            <a:r>
              <a:rPr lang="en-US" sz="2400" b="1" dirty="0" smtClean="0">
                <a:solidFill>
                  <a:schemeClr val="tx1"/>
                </a:solidFill>
              </a:rPr>
              <a:t>There are Extra Costs when Living with a </a:t>
            </a:r>
            <a:r>
              <a:rPr lang="en-US" sz="2400" b="1" dirty="0" smtClean="0"/>
              <a:t>Disability</a:t>
            </a:r>
          </a:p>
          <a:p>
            <a:r>
              <a:rPr lang="en-US" sz="2000" dirty="0" smtClean="0">
                <a:solidFill>
                  <a:schemeClr val="tx1"/>
                </a:solidFill>
              </a:rPr>
              <a:t>Households </a:t>
            </a:r>
            <a:r>
              <a:rPr lang="en-US" sz="2000" dirty="0">
                <a:solidFill>
                  <a:schemeClr val="tx1"/>
                </a:solidFill>
              </a:rPr>
              <a:t>containing an adult with a work-disability require, on average, 28% more income (or an additional $17,750 a year at the median household income) to obtain the same standard of living as a comparable household without a member with a </a:t>
            </a:r>
            <a:r>
              <a:rPr lang="en-US" sz="2000" dirty="0" smtClean="0">
                <a:solidFill>
                  <a:schemeClr val="tx1"/>
                </a:solidFill>
              </a:rPr>
              <a:t>disability;</a:t>
            </a:r>
          </a:p>
          <a:p>
            <a:r>
              <a:rPr lang="en-US" sz="2200" dirty="0" smtClean="0"/>
              <a:t>An </a:t>
            </a:r>
            <a:r>
              <a:rPr lang="en-US" sz="2200" dirty="0"/>
              <a:t>ABLE account can cover many of these extra </a:t>
            </a:r>
            <a:r>
              <a:rPr lang="en-US" sz="2200" dirty="0" smtClean="0"/>
              <a:t>expenses.</a:t>
            </a:r>
            <a:endParaRPr lang="en-US" sz="2200" dirty="0">
              <a:solidFill>
                <a:schemeClr val="tx1"/>
              </a:solidFill>
            </a:endParaRPr>
          </a:p>
        </p:txBody>
      </p:sp>
      <p:sp>
        <p:nvSpPr>
          <p:cNvPr id="6" name="Content Placeholder 5"/>
          <p:cNvSpPr>
            <a:spLocks noGrp="1"/>
          </p:cNvSpPr>
          <p:nvPr>
            <p:ph sz="quarter" idx="10"/>
          </p:nvPr>
        </p:nvSpPr>
        <p:spPr>
          <a:xfrm>
            <a:off x="3974273" y="4021985"/>
            <a:ext cx="5076582" cy="549014"/>
          </a:xfrm>
        </p:spPr>
        <p:txBody>
          <a:bodyPr>
            <a:noAutofit/>
          </a:bodyPr>
          <a:lstStyle/>
          <a:p>
            <a:pPr marL="0" indent="0">
              <a:buNone/>
            </a:pPr>
            <a:r>
              <a:rPr lang="en-US" sz="1200" dirty="0">
                <a:solidFill>
                  <a:schemeClr val="tx1"/>
                </a:solidFill>
              </a:rPr>
              <a:t>Source: Morris, </a:t>
            </a:r>
            <a:r>
              <a:rPr lang="en-US" sz="1200" dirty="0" err="1">
                <a:solidFill>
                  <a:schemeClr val="tx1"/>
                </a:solidFill>
              </a:rPr>
              <a:t>McGarity</a:t>
            </a:r>
            <a:r>
              <a:rPr lang="en-US" sz="1200" dirty="0">
                <a:solidFill>
                  <a:schemeClr val="tx1"/>
                </a:solidFill>
              </a:rPr>
              <a:t>, &amp; </a:t>
            </a:r>
            <a:r>
              <a:rPr lang="en-US" sz="1200" dirty="0" smtClean="0">
                <a:solidFill>
                  <a:schemeClr val="tx1"/>
                </a:solidFill>
              </a:rPr>
              <a:t>Goodman p</a:t>
            </a:r>
            <a:r>
              <a:rPr lang="en-US" sz="1200" dirty="0" smtClean="0"/>
              <a:t>ublished </a:t>
            </a:r>
            <a:r>
              <a:rPr lang="en-US" sz="1200" dirty="0"/>
              <a:t>work: </a:t>
            </a:r>
            <a:r>
              <a:rPr lang="en-US" sz="1200" u="sng" dirty="0">
                <a:hlinkClick r:id="rId2"/>
              </a:rPr>
              <a:t>https://journals.sagepub.com/doi/10.1177/10442073211043521</a:t>
            </a:r>
            <a:endParaRPr lang="en-US" sz="1200" dirty="0"/>
          </a:p>
        </p:txBody>
      </p:sp>
      <p:sp>
        <p:nvSpPr>
          <p:cNvPr id="4" name="Slide Number Placeholder 3"/>
          <p:cNvSpPr>
            <a:spLocks noGrp="1"/>
          </p:cNvSpPr>
          <p:nvPr>
            <p:ph type="sldNum" sz="quarter" idx="4"/>
          </p:nvPr>
        </p:nvSpPr>
        <p:spPr>
          <a:xfrm>
            <a:off x="8820228" y="192500"/>
            <a:ext cx="323771" cy="749873"/>
          </a:xfrm>
        </p:spPr>
        <p:txBody>
          <a:bodyPr/>
          <a:lstStyle/>
          <a:p>
            <a:pPr lvl="0"/>
            <a:r>
              <a:rPr lang="en-US" sz="1200" b="0" dirty="0">
                <a:solidFill>
                  <a:prstClr val="white"/>
                </a:solidFill>
                <a:latin typeface="Century Gothic"/>
              </a:rPr>
              <a:t>	</a:t>
            </a:r>
            <a:r>
              <a:rPr lang="en-US" sz="1200" b="0" dirty="0" smtClean="0">
                <a:solidFill>
                  <a:prstClr val="white"/>
                </a:solidFill>
                <a:latin typeface="Century Gothic"/>
              </a:rPr>
              <a:t>	 </a:t>
            </a:r>
            <a:fld id="{0E6415AF-7ABF-7D43-B3C3-392F5AD3F563}" type="slidenum">
              <a:rPr lang="en-US" sz="1200" b="0">
                <a:solidFill>
                  <a:prstClr val="white"/>
                </a:solidFill>
                <a:latin typeface="Century Gothic"/>
              </a:rPr>
              <a:pPr lvl="0"/>
              <a:t>7</a:t>
            </a:fld>
            <a:endParaRPr lang="en-US" sz="1200" b="0" dirty="0">
              <a:solidFill>
                <a:prstClr val="white"/>
              </a:solidFill>
              <a:latin typeface="Century Gothic"/>
            </a:endParaRPr>
          </a:p>
        </p:txBody>
      </p:sp>
      <p:pic>
        <p:nvPicPr>
          <p:cNvPr id="11" name="Picture 10"/>
          <p:cNvPicPr>
            <a:picLocks noChangeAspect="1"/>
          </p:cNvPicPr>
          <p:nvPr/>
        </p:nvPicPr>
        <p:blipFill>
          <a:blip r:embed="rId3"/>
          <a:stretch>
            <a:fillRect/>
          </a:stretch>
        </p:blipFill>
        <p:spPr>
          <a:xfrm>
            <a:off x="179337" y="192500"/>
            <a:ext cx="8340051" cy="749873"/>
          </a:xfrm>
          <a:prstGeom prst="rect">
            <a:avLst/>
          </a:prstGeom>
        </p:spPr>
      </p:pic>
    </p:spTree>
    <p:extLst>
      <p:ext uri="{BB962C8B-B14F-4D97-AF65-F5344CB8AC3E}">
        <p14:creationId xmlns:p14="http://schemas.microsoft.com/office/powerpoint/2010/main" val="335861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103007"/>
            <a:ext cx="8132400" cy="668518"/>
          </a:xfrm>
        </p:spPr>
        <p:txBody>
          <a:bodyPr>
            <a:normAutofit/>
          </a:bodyPr>
          <a:lstStyle/>
          <a:p>
            <a:r>
              <a:rPr lang="en-US" sz="2800" dirty="0" smtClean="0">
                <a:latin typeface="Franklin Gothic Book"/>
                <a:ea typeface="ＭＳ Ｐゴシック"/>
              </a:rPr>
              <a:t>Why Should I Save in an </a:t>
            </a:r>
            <a:r>
              <a:rPr lang="en-US" sz="2800" dirty="0">
                <a:latin typeface="Franklin Gothic Book"/>
                <a:ea typeface="ＭＳ Ｐゴシック"/>
              </a:rPr>
              <a:t>ABLE Account? (slide </a:t>
            </a:r>
            <a:r>
              <a:rPr lang="en-US" sz="2800" dirty="0" smtClean="0">
                <a:latin typeface="Franklin Gothic Book"/>
                <a:ea typeface="ＭＳ Ｐゴシック"/>
              </a:rPr>
              <a:t>2 </a:t>
            </a:r>
            <a:r>
              <a:rPr lang="en-US" sz="2800" dirty="0">
                <a:latin typeface="Franklin Gothic Book"/>
                <a:ea typeface="ＭＳ Ｐゴシック"/>
              </a:rPr>
              <a:t>of </a:t>
            </a:r>
            <a:r>
              <a:rPr lang="en-US" sz="2800" dirty="0" smtClean="0">
                <a:latin typeface="Franklin Gothic Book"/>
                <a:ea typeface="ＭＳ Ｐゴシック"/>
              </a:rPr>
              <a:t>5)</a:t>
            </a:r>
            <a:endParaRPr lang="en-US" sz="2800" dirty="0"/>
          </a:p>
        </p:txBody>
      </p:sp>
      <p:sp>
        <p:nvSpPr>
          <p:cNvPr id="3" name="Content Placeholder 2"/>
          <p:cNvSpPr>
            <a:spLocks noGrp="1"/>
          </p:cNvSpPr>
          <p:nvPr>
            <p:ph idx="1"/>
          </p:nvPr>
        </p:nvSpPr>
        <p:spPr>
          <a:xfrm>
            <a:off x="267830" y="771525"/>
            <a:ext cx="8418970" cy="3772075"/>
          </a:xfrm>
        </p:spPr>
        <p:txBody>
          <a:bodyPr>
            <a:normAutofit fontScale="32500" lnSpcReduction="20000"/>
          </a:bodyPr>
          <a:lstStyle/>
          <a:p>
            <a:pPr marL="0" indent="0">
              <a:spcBef>
                <a:spcPts val="1200"/>
              </a:spcBef>
              <a:buNone/>
            </a:pPr>
            <a:r>
              <a:rPr lang="en-US" altLang="en-US" sz="6800" b="1" dirty="0" smtClean="0"/>
              <a:t>Resource Limits</a:t>
            </a:r>
            <a:endParaRPr lang="en-US" altLang="en-US" sz="6800" b="1" dirty="0" smtClean="0"/>
          </a:p>
          <a:p>
            <a:pPr>
              <a:spcBef>
                <a:spcPts val="1200"/>
              </a:spcBef>
            </a:pPr>
            <a:r>
              <a:rPr lang="en-US" altLang="en-US" sz="6000" dirty="0" smtClean="0"/>
              <a:t>ABLE </a:t>
            </a:r>
            <a:r>
              <a:rPr lang="en-US" altLang="en-US" sz="6000" dirty="0"/>
              <a:t>savings up to $100,000 </a:t>
            </a:r>
            <a:r>
              <a:rPr lang="en-US" altLang="en-US" sz="6000" dirty="0" smtClean="0"/>
              <a:t>will </a:t>
            </a:r>
            <a:r>
              <a:rPr lang="en-US" altLang="en-US" sz="6000" b="1" i="1" u="sng" dirty="0" smtClean="0"/>
              <a:t>NOT</a:t>
            </a:r>
            <a:r>
              <a:rPr lang="en-US" altLang="en-US" sz="6000" dirty="0" smtClean="0"/>
              <a:t> </a:t>
            </a:r>
            <a:r>
              <a:rPr lang="en-US" altLang="en-US" sz="6000" dirty="0"/>
              <a:t>affect </a:t>
            </a:r>
            <a:r>
              <a:rPr lang="en-US" altLang="en-US" sz="6000" dirty="0" smtClean="0"/>
              <a:t>Supplemental Security Income (SSI) benefits or Medicare Part D “Extra Help”. </a:t>
            </a:r>
          </a:p>
          <a:p>
            <a:pPr>
              <a:spcBef>
                <a:spcPts val="1200"/>
              </a:spcBef>
            </a:pPr>
            <a:r>
              <a:rPr lang="en-US" altLang="en-US" sz="6000" dirty="0" smtClean="0"/>
              <a:t>A person can have any amount of ABLE savings and it will </a:t>
            </a:r>
            <a:r>
              <a:rPr lang="en-US" altLang="en-US" sz="6000" b="1" i="1" u="sng" dirty="0" smtClean="0"/>
              <a:t>NOT</a:t>
            </a:r>
            <a:r>
              <a:rPr lang="en-US" altLang="en-US" sz="6000" dirty="0" smtClean="0"/>
              <a:t> affect:</a:t>
            </a:r>
          </a:p>
          <a:p>
            <a:pPr lvl="1">
              <a:spcBef>
                <a:spcPts val="0"/>
              </a:spcBef>
            </a:pPr>
            <a:r>
              <a:rPr lang="en-US" altLang="en-US" sz="5000" dirty="0" smtClean="0"/>
              <a:t>Free Application for Federal Student Aid (FAFSA), </a:t>
            </a:r>
          </a:p>
          <a:p>
            <a:pPr lvl="1">
              <a:spcBef>
                <a:spcPts val="0"/>
              </a:spcBef>
            </a:pPr>
            <a:r>
              <a:rPr lang="en-US" altLang="en-US" sz="5000" dirty="0" smtClean="0"/>
              <a:t>Housing Assistance through Housing and Urban Development programs (HUD), </a:t>
            </a:r>
          </a:p>
          <a:p>
            <a:pPr lvl="1">
              <a:spcBef>
                <a:spcPts val="0"/>
              </a:spcBef>
            </a:pPr>
            <a:r>
              <a:rPr lang="en-US" altLang="en-US" sz="5000" dirty="0" smtClean="0"/>
              <a:t>Supplemental Nutrition and Assistance Program (SNAP), </a:t>
            </a:r>
          </a:p>
          <a:p>
            <a:pPr lvl="1">
              <a:spcBef>
                <a:spcPts val="0"/>
              </a:spcBef>
            </a:pPr>
            <a:r>
              <a:rPr lang="en-US" altLang="en-US" sz="5000" dirty="0" smtClean="0"/>
              <a:t>Social Security and Disability Insurance (SSDI), or </a:t>
            </a:r>
          </a:p>
          <a:p>
            <a:pPr lvl="1">
              <a:spcBef>
                <a:spcPts val="0"/>
              </a:spcBef>
            </a:pPr>
            <a:r>
              <a:rPr lang="en-US" altLang="en-US" sz="5000" dirty="0" smtClean="0"/>
              <a:t>Medicare (Entitlement to Parts A, B, C, or D) or Medicare Savings Programs, or </a:t>
            </a:r>
          </a:p>
          <a:p>
            <a:pPr lvl="1">
              <a:spcBef>
                <a:spcPts val="0"/>
              </a:spcBef>
            </a:pPr>
            <a:r>
              <a:rPr lang="en-US" altLang="en-US" sz="5000" dirty="0" smtClean="0"/>
              <a:t>Any type of Medicaid benefit including Medicaid waiver services.</a:t>
            </a:r>
          </a:p>
        </p:txBody>
      </p:sp>
      <p:sp>
        <p:nvSpPr>
          <p:cNvPr id="7" name="Slide Number Placeholder 6"/>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8</a:t>
            </a:fld>
            <a:endParaRPr lang="en-US" dirty="0"/>
          </a:p>
        </p:txBody>
      </p:sp>
    </p:spTree>
    <p:extLst>
      <p:ext uri="{BB962C8B-B14F-4D97-AF65-F5344CB8AC3E}">
        <p14:creationId xmlns:p14="http://schemas.microsoft.com/office/powerpoint/2010/main" val="24531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0" y="103007"/>
            <a:ext cx="8132400" cy="516118"/>
          </a:xfrm>
        </p:spPr>
        <p:txBody>
          <a:bodyPr>
            <a:noAutofit/>
          </a:bodyPr>
          <a:lstStyle/>
          <a:p>
            <a:r>
              <a:rPr lang="en-US" sz="2800" dirty="0" smtClean="0"/>
              <a:t>Why Should I Save in an ABLE Account? (slide 3 of 5)</a:t>
            </a:r>
            <a:endParaRPr lang="en-US" sz="2800" dirty="0"/>
          </a:p>
        </p:txBody>
      </p:sp>
      <p:sp>
        <p:nvSpPr>
          <p:cNvPr id="3" name="Content Placeholder 2"/>
          <p:cNvSpPr>
            <a:spLocks noGrp="1"/>
          </p:cNvSpPr>
          <p:nvPr>
            <p:ph idx="1"/>
          </p:nvPr>
        </p:nvSpPr>
        <p:spPr>
          <a:xfrm>
            <a:off x="267830" y="742520"/>
            <a:ext cx="8418970" cy="3801080"/>
          </a:xfrm>
        </p:spPr>
        <p:txBody>
          <a:bodyPr>
            <a:noAutofit/>
          </a:bodyPr>
          <a:lstStyle/>
          <a:p>
            <a:pPr marL="0" indent="0">
              <a:lnSpc>
                <a:spcPct val="100000"/>
              </a:lnSpc>
              <a:spcBef>
                <a:spcPts val="600"/>
              </a:spcBef>
              <a:spcAft>
                <a:spcPts val="600"/>
              </a:spcAft>
              <a:buNone/>
            </a:pPr>
            <a:r>
              <a:rPr lang="en-US" sz="2200" b="1" dirty="0" smtClean="0"/>
              <a:t>Supplementing Benefits</a:t>
            </a:r>
          </a:p>
          <a:p>
            <a:pPr>
              <a:lnSpc>
                <a:spcPct val="100000"/>
              </a:lnSpc>
              <a:spcBef>
                <a:spcPts val="600"/>
              </a:spcBef>
              <a:spcAft>
                <a:spcPts val="600"/>
              </a:spcAft>
            </a:pPr>
            <a:r>
              <a:rPr lang="en-US" sz="2200" dirty="0" smtClean="0"/>
              <a:t>The </a:t>
            </a:r>
            <a:r>
              <a:rPr lang="en-US" sz="2200" dirty="0"/>
              <a:t>funds in an ABLE account do not replace benefits provided by private insurance, FAFSA, HUD, Medicaid, Medicare, Social Security Disability Insurance,  the beneficiary’s employment, SSA work supports, Vocational Rehabilitation, </a:t>
            </a:r>
            <a:r>
              <a:rPr lang="en-US" sz="2200" dirty="0" smtClean="0"/>
              <a:t>employment </a:t>
            </a:r>
            <a:r>
              <a:rPr lang="en-US" sz="2200" dirty="0"/>
              <a:t>training and other sources. </a:t>
            </a:r>
            <a:endParaRPr lang="en-US" sz="2200" dirty="0" smtClean="0"/>
          </a:p>
          <a:p>
            <a:pPr>
              <a:lnSpc>
                <a:spcPct val="100000"/>
              </a:lnSpc>
              <a:spcBef>
                <a:spcPts val="600"/>
              </a:spcBef>
              <a:spcAft>
                <a:spcPts val="600"/>
              </a:spcAft>
            </a:pPr>
            <a:r>
              <a:rPr lang="en-US" sz="2200" dirty="0" smtClean="0"/>
              <a:t>ABLE </a:t>
            </a:r>
            <a:r>
              <a:rPr lang="en-US" sz="2200" dirty="0"/>
              <a:t>savings can be used to supplement funding from </a:t>
            </a:r>
            <a:r>
              <a:rPr lang="en-US" sz="2200" dirty="0" smtClean="0"/>
              <a:t>those other sources, and it is a “best practice” to look to using those other sources and funds first – prior to using ABLE funds.</a:t>
            </a:r>
            <a:endParaRPr lang="en-US" sz="2200" dirty="0"/>
          </a:p>
        </p:txBody>
      </p:sp>
      <p:sp>
        <p:nvSpPr>
          <p:cNvPr id="7" name="Slide Number Placeholder 6"/>
          <p:cNvSpPr>
            <a:spLocks noGrp="1"/>
          </p:cNvSpPr>
          <p:nvPr>
            <p:ph type="sldNum" sz="quarter" idx="12"/>
          </p:nvPr>
        </p:nvSpPr>
        <p:spPr/>
        <p:txBody>
          <a:bodyPr/>
          <a:lstStyle/>
          <a:p>
            <a:pPr algn="ctr"/>
            <a:r>
              <a:rPr lang="en-US" dirty="0"/>
              <a:t>	</a:t>
            </a:r>
            <a:r>
              <a:rPr lang="en-US" dirty="0" smtClean="0"/>
              <a:t> </a:t>
            </a:r>
            <a:fld id="{0E6415AF-7ABF-7D43-B3C3-392F5AD3F563}" type="slidenum">
              <a:rPr lang="en-US" smtClean="0"/>
              <a:pPr algn="ctr"/>
              <a:t>9</a:t>
            </a:fld>
            <a:endParaRPr lang="en-US" dirty="0"/>
          </a:p>
        </p:txBody>
      </p:sp>
    </p:spTree>
    <p:extLst>
      <p:ext uri="{BB962C8B-B14F-4D97-AF65-F5344CB8AC3E}">
        <p14:creationId xmlns:p14="http://schemas.microsoft.com/office/powerpoint/2010/main" val="3844430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LENRC" id="{ED5EDE77-DCD1-46A7-942C-35BA3116A6E0}" vid="{BC86F228-26D0-4F43-8AE2-AF52D9E61C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ABLENRC</Template>
  <TotalTime>10244</TotalTime>
  <Words>2167</Words>
  <Application>Microsoft Office PowerPoint</Application>
  <PresentationFormat>On-screen Show (16:9)</PresentationFormat>
  <Paragraphs>226</Paragraphs>
  <Slides>38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ＭＳ Ｐゴシック</vt:lpstr>
      <vt:lpstr>Arial</vt:lpstr>
      <vt:lpstr>Calibri</vt:lpstr>
      <vt:lpstr>Century Gothic</vt:lpstr>
      <vt:lpstr>Courier New</vt:lpstr>
      <vt:lpstr>Franklin Gothic Book</vt:lpstr>
      <vt:lpstr>Times New Roman</vt:lpstr>
      <vt:lpstr>Trebuchet MS</vt:lpstr>
      <vt:lpstr>Wingdings</vt:lpstr>
      <vt:lpstr>Office Theme</vt:lpstr>
      <vt:lpstr>Basics of ABLE Accounts</vt:lpstr>
      <vt:lpstr>The ABLE National Resource Center </vt:lpstr>
      <vt:lpstr>PowerPoint Presentation</vt:lpstr>
      <vt:lpstr>What is an ABLE Account?</vt:lpstr>
      <vt:lpstr>What Is an ABLE Account? </vt:lpstr>
      <vt:lpstr>Why Should I save in an ABLE Account?</vt:lpstr>
      <vt:lpstr>PowerPoint Presentation</vt:lpstr>
      <vt:lpstr>Why Should I Save in an ABLE Account? (slide 2 of 5)</vt:lpstr>
      <vt:lpstr>Why Should I Save in an ABLE Account? (slide 3 of 5)</vt:lpstr>
      <vt:lpstr>Why Should I Save in an ABLE Account? (slide 4 of 5)</vt:lpstr>
      <vt:lpstr>Why Should I Save in an ABLE Account? (slide 5 of 5)</vt:lpstr>
      <vt:lpstr>Countable Income:</vt:lpstr>
      <vt:lpstr>How Do I Open an ABLE Account?</vt:lpstr>
      <vt:lpstr>How Do I Open An ABLE Account?</vt:lpstr>
      <vt:lpstr>What Purchases Can I Make Using My ABLE Account?</vt:lpstr>
      <vt:lpstr>ABLE Qualified Disability Expenses (QDEs)</vt:lpstr>
      <vt:lpstr>ABLE can be used for COVID-19-Related Expenses</vt:lpstr>
      <vt:lpstr>Why is ABLE Especially  Important for BIPOC Individuals and Families?</vt:lpstr>
      <vt:lpstr>PowerPoint Presentation</vt:lpstr>
      <vt:lpstr>PowerPoint Presentation</vt:lpstr>
      <vt:lpstr>New Reports on Race, Ethnicity and Disability</vt:lpstr>
      <vt:lpstr>Statistics on ABLE Accounts</vt:lpstr>
      <vt:lpstr>Where do ABLE Accounts Stand Now? </vt:lpstr>
      <vt:lpstr>When Should I Open My ABLE ACCOUNT?</vt:lpstr>
      <vt:lpstr>When Should I Open an ABLE Account? (slide 1 of 2)</vt:lpstr>
      <vt:lpstr>When Should I Open an ABLE Account? (slide 2 of 2)</vt:lpstr>
      <vt:lpstr>ABLE Best Practices and Important Things to Keep in Mind</vt:lpstr>
      <vt:lpstr>Best Practices for Your ABLE Account</vt:lpstr>
      <vt:lpstr>Possible Medicaid Payback </vt:lpstr>
      <vt:lpstr>ABLE Resources</vt:lpstr>
      <vt:lpstr>Check out the Full Range of Resources in the ABLE BIPOC Outreach Toolkit:  ablenrc.org/bipoc-outreach-toolkit/</vt:lpstr>
      <vt:lpstr>Roadmap to ABLE Enrollment: ablenrc.org/get-started/  Roadmap to Independence: ablenrc.org/manage-account/</vt:lpstr>
      <vt:lpstr>ABLE Federal Guidance </vt:lpstr>
      <vt:lpstr>ABLE Program Comparison Tools</vt:lpstr>
      <vt:lpstr>How Can ABLE NRC Support You as an Individual or Family Member of an ABLE Eligible Individual?</vt:lpstr>
      <vt:lpstr>How Can ABLE NRC Support Your Organization?</vt:lpstr>
      <vt:lpstr>For More ABLE Account Owners Stories: ablenrc.org/able-ambassadors</vt:lpstr>
      <vt:lpstr>Help Spread the Word!</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ABLE Accounts</dc:title>
  <dc:subject/>
  <dc:creator>National Disability Institute;ABLE National Resource Center</dc:creator>
  <cp:keywords/>
  <dc:description/>
  <cp:lastModifiedBy>Miranda Kennedy</cp:lastModifiedBy>
  <cp:revision>891</cp:revision>
  <cp:lastPrinted>2019-04-10T21:59:19Z</cp:lastPrinted>
  <dcterms:created xsi:type="dcterms:W3CDTF">2016-03-28T13:06:03Z</dcterms:created>
  <dcterms:modified xsi:type="dcterms:W3CDTF">2021-12-03T20:24:57Z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A3B6AFE5-A12A-46CF-93EA-D17E15D749CC</vt:lpwstr>
  </property>
  <property fmtid="{D5CDD505-2E9C-101B-9397-08002B2CF9AE}" pid="3" name="ArticulatePath">
    <vt:lpwstr>Webinar Presentation Myths vs Facts June 2019_DRAFT_v5mu</vt:lpwstr>
  </property>
</Properties>
</file>